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9" r:id="rId4"/>
    <p:sldId id="258" r:id="rId5"/>
    <p:sldId id="259" r:id="rId6"/>
    <p:sldId id="261" r:id="rId7"/>
    <p:sldId id="262" r:id="rId8"/>
    <p:sldId id="318" r:id="rId9"/>
    <p:sldId id="267" r:id="rId10"/>
    <p:sldId id="319" r:id="rId11"/>
    <p:sldId id="320" r:id="rId12"/>
    <p:sldId id="321" r:id="rId13"/>
    <p:sldId id="293" r:id="rId14"/>
    <p:sldId id="292" r:id="rId15"/>
    <p:sldId id="264" r:id="rId16"/>
    <p:sldId id="265" r:id="rId17"/>
    <p:sldId id="298" r:id="rId18"/>
    <p:sldId id="275" r:id="rId19"/>
    <p:sldId id="314" r:id="rId20"/>
    <p:sldId id="271" r:id="rId21"/>
    <p:sldId id="297" r:id="rId22"/>
    <p:sldId id="300" r:id="rId23"/>
    <p:sldId id="301" r:id="rId24"/>
    <p:sldId id="308" r:id="rId25"/>
    <p:sldId id="299" r:id="rId26"/>
    <p:sldId id="309" r:id="rId27"/>
    <p:sldId id="287" r:id="rId28"/>
    <p:sldId id="310" r:id="rId29"/>
    <p:sldId id="311" r:id="rId30"/>
    <p:sldId id="280" r:id="rId31"/>
    <p:sldId id="268" r:id="rId32"/>
    <p:sldId id="278" r:id="rId33"/>
    <p:sldId id="279" r:id="rId34"/>
    <p:sldId id="315" r:id="rId35"/>
    <p:sldId id="303" r:id="rId36"/>
    <p:sldId id="316" r:id="rId37"/>
    <p:sldId id="304" r:id="rId38"/>
    <p:sldId id="317" r:id="rId39"/>
    <p:sldId id="302" r:id="rId40"/>
    <p:sldId id="312" r:id="rId41"/>
    <p:sldId id="305" r:id="rId42"/>
    <p:sldId id="306" r:id="rId43"/>
    <p:sldId id="295" r:id="rId44"/>
    <p:sldId id="281" r:id="rId45"/>
    <p:sldId id="26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9D2A7-2895-4B43-A197-FD9D51FA3AFC}" v="43" dt="2022-10-16T10:49:37.481"/>
    <p1510:client id="{464C8485-68D9-45D4-86F2-88E77EFD3889}" v="1" dt="2022-10-16T16:18:21.82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EB42-4575-126D-5E3D-4864A9DB34AF}"/>
              </a:ext>
            </a:extLst>
          </p:cNvPr>
          <p:cNvSpPr>
            <a:spLocks noGrp="1"/>
          </p:cNvSpPr>
          <p:nvPr>
            <p:ph type="ctrTitle"/>
          </p:nvPr>
        </p:nvSpPr>
        <p:spPr>
          <a:xfrm>
            <a:off x="2677886" y="110070"/>
            <a:ext cx="8482239" cy="3318930"/>
          </a:xfrm>
        </p:spPr>
        <p:txBody>
          <a:bodyPr>
            <a:normAutofit/>
          </a:bodyPr>
          <a:lstStyle/>
          <a:p>
            <a:r>
              <a:rPr lang="en-IN">
                <a:solidFill>
                  <a:schemeClr val="bg2">
                    <a:lumMod val="40000"/>
                    <a:lumOff val="60000"/>
                  </a:schemeClr>
                </a:solidFill>
                <a:latin typeface="Century Gothic" panose="020B0502020202020204" pitchFamily="34" charset="0"/>
              </a:rPr>
              <a:t>Electricity Load forecasting</a:t>
            </a:r>
            <a:br>
              <a:rPr lang="en-IN">
                <a:latin typeface="Century Gothic" panose="020B0502020202020204" pitchFamily="34" charset="0"/>
              </a:rPr>
            </a:br>
            <a:r>
              <a:rPr lang="en-IN">
                <a:latin typeface="Century Gothic" panose="020B0502020202020204" pitchFamily="34" charset="0"/>
              </a:rPr>
              <a:t>using machine learning </a:t>
            </a:r>
          </a:p>
        </p:txBody>
      </p:sp>
      <p:sp>
        <p:nvSpPr>
          <p:cNvPr id="3" name="Subtitle 2">
            <a:extLst>
              <a:ext uri="{FF2B5EF4-FFF2-40B4-BE49-F238E27FC236}">
                <a16:creationId xmlns:a16="http://schemas.microsoft.com/office/drawing/2014/main" id="{CA85CD47-53D7-12EE-E63C-642ADA21408A}"/>
              </a:ext>
            </a:extLst>
          </p:cNvPr>
          <p:cNvSpPr>
            <a:spLocks noGrp="1"/>
          </p:cNvSpPr>
          <p:nvPr>
            <p:ph type="subTitle" idx="1"/>
          </p:nvPr>
        </p:nvSpPr>
        <p:spPr>
          <a:xfrm>
            <a:off x="1632857" y="4385732"/>
            <a:ext cx="9527268" cy="2362198"/>
          </a:xfrm>
        </p:spPr>
        <p:txBody>
          <a:bodyPr>
            <a:normAutofit/>
          </a:bodyPr>
          <a:lstStyle/>
          <a:p>
            <a:r>
              <a:rPr lang="en-IN">
                <a:latin typeface="Bahnschrift Light" panose="020B0502040204020203" pitchFamily="34" charset="0"/>
              </a:rPr>
              <a:t>Supervised by : </a:t>
            </a:r>
            <a:r>
              <a:rPr lang="en-IN" sz="2400" b="1" err="1">
                <a:solidFill>
                  <a:schemeClr val="accent6">
                    <a:lumMod val="60000"/>
                    <a:lumOff val="40000"/>
                  </a:schemeClr>
                </a:solidFill>
                <a:latin typeface="Century Gothic" panose="020B0502020202020204" pitchFamily="34" charset="0"/>
              </a:rPr>
              <a:t>dr.</a:t>
            </a:r>
            <a:r>
              <a:rPr lang="en-IN" sz="2400" b="1">
                <a:solidFill>
                  <a:schemeClr val="accent6">
                    <a:lumMod val="60000"/>
                    <a:lumOff val="40000"/>
                  </a:schemeClr>
                </a:solidFill>
                <a:latin typeface="Century Gothic" panose="020B0502020202020204" pitchFamily="34" charset="0"/>
              </a:rPr>
              <a:t> </a:t>
            </a:r>
            <a:r>
              <a:rPr lang="en-IN" sz="2400" b="1" err="1">
                <a:solidFill>
                  <a:schemeClr val="accent6">
                    <a:lumMod val="60000"/>
                    <a:lumOff val="40000"/>
                  </a:schemeClr>
                </a:solidFill>
                <a:latin typeface="Century Gothic" panose="020B0502020202020204" pitchFamily="34" charset="0"/>
              </a:rPr>
              <a:t>majid</a:t>
            </a:r>
            <a:r>
              <a:rPr lang="en-IN" sz="2400" b="1">
                <a:solidFill>
                  <a:schemeClr val="accent6">
                    <a:lumMod val="60000"/>
                    <a:lumOff val="40000"/>
                  </a:schemeClr>
                </a:solidFill>
                <a:latin typeface="Century Gothic" panose="020B0502020202020204" pitchFamily="34" charset="0"/>
              </a:rPr>
              <a:t> </a:t>
            </a:r>
            <a:r>
              <a:rPr lang="en-IN" sz="2400" b="1" err="1">
                <a:solidFill>
                  <a:schemeClr val="accent6">
                    <a:lumMod val="60000"/>
                    <a:lumOff val="40000"/>
                  </a:schemeClr>
                </a:solidFill>
                <a:latin typeface="Century Gothic" panose="020B0502020202020204" pitchFamily="34" charset="0"/>
              </a:rPr>
              <a:t>jamil</a:t>
            </a:r>
            <a:endParaRPr lang="en-IN" sz="2400" b="1">
              <a:solidFill>
                <a:schemeClr val="accent6">
                  <a:lumMod val="60000"/>
                  <a:lumOff val="40000"/>
                </a:schemeClr>
              </a:solidFill>
              <a:latin typeface="Century Gothic" panose="020B0502020202020204" pitchFamily="34" charset="0"/>
            </a:endParaRPr>
          </a:p>
          <a:p>
            <a:endParaRPr lang="en-IN">
              <a:solidFill>
                <a:schemeClr val="accent6">
                  <a:lumMod val="60000"/>
                  <a:lumOff val="40000"/>
                </a:schemeClr>
              </a:solidFill>
              <a:latin typeface="Bahnschrift Light" panose="020B0502040204020203" pitchFamily="34" charset="0"/>
            </a:endParaRPr>
          </a:p>
          <a:p>
            <a:r>
              <a:rPr lang="en-IN">
                <a:latin typeface="Bahnschrift Light" panose="020B0502040204020203" pitchFamily="34" charset="0"/>
              </a:rPr>
              <a:t>Group </a:t>
            </a:r>
            <a:r>
              <a:rPr lang="en-IN" err="1">
                <a:latin typeface="Bahnschrift Light" panose="020B0502040204020203" pitchFamily="34" charset="0"/>
              </a:rPr>
              <a:t>mI</a:t>
            </a:r>
            <a:r>
              <a:rPr lang="en-IN">
                <a:latin typeface="Bahnschrift Light" panose="020B0502040204020203" pitchFamily="34" charset="0"/>
              </a:rPr>
              <a:t> 09– Affan abbasi  19bee040</a:t>
            </a:r>
          </a:p>
          <a:p>
            <a:r>
              <a:rPr lang="en-IN">
                <a:latin typeface="Bahnschrift Light" panose="020B0502040204020203" pitchFamily="34" charset="0"/>
              </a:rPr>
              <a:t>                         Ehtesham ashraf 19bee063</a:t>
            </a:r>
          </a:p>
          <a:p>
            <a:r>
              <a:rPr lang="en-IN">
                <a:latin typeface="Bahnschrift Light" panose="020B0502040204020203" pitchFamily="34" charset="0"/>
              </a:rPr>
              <a:t>                         Rohit pandita 19bee076</a:t>
            </a:r>
          </a:p>
        </p:txBody>
      </p:sp>
    </p:spTree>
    <p:extLst>
      <p:ext uri="{BB962C8B-B14F-4D97-AF65-F5344CB8AC3E}">
        <p14:creationId xmlns:p14="http://schemas.microsoft.com/office/powerpoint/2010/main" val="161127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DB5B-8762-C16E-1E19-ED3202FBB290}"/>
              </a:ext>
            </a:extLst>
          </p:cNvPr>
          <p:cNvSpPr>
            <a:spLocks noGrp="1"/>
          </p:cNvSpPr>
          <p:nvPr>
            <p:ph type="title"/>
          </p:nvPr>
        </p:nvSpPr>
        <p:spPr/>
        <p:txBody>
          <a:bodyPr/>
          <a:lstStyle/>
          <a:p>
            <a:r>
              <a:rPr lang="en-US" dirty="0">
                <a:latin typeface="Century Gothic" panose="020B0502020202020204" pitchFamily="34" charset="0"/>
                <a:cs typeface="Times New Roman" panose="02020603050405020304" pitchFamily="18" charset="0"/>
              </a:rPr>
              <a:t>Levenberg-Marquardt ALGORITHM</a:t>
            </a:r>
            <a:r>
              <a:rPr lang="en-US" sz="1600" dirty="0">
                <a:latin typeface="Century Gothic" panose="020B0502020202020204" pitchFamily="34" charset="0"/>
                <a:cs typeface="Times New Roman" panose="02020603050405020304" pitchFamily="18" charset="0"/>
              </a:rPr>
              <a:t>[5]</a:t>
            </a:r>
            <a:endParaRPr lang="en-IN" dirty="0"/>
          </a:p>
        </p:txBody>
      </p:sp>
      <p:sp>
        <p:nvSpPr>
          <p:cNvPr id="3" name="Content Placeholder 2">
            <a:extLst>
              <a:ext uri="{FF2B5EF4-FFF2-40B4-BE49-F238E27FC236}">
                <a16:creationId xmlns:a16="http://schemas.microsoft.com/office/drawing/2014/main" id="{5E3464F5-E22F-FDB8-B1BE-EEA03A5C144D}"/>
              </a:ext>
            </a:extLst>
          </p:cNvPr>
          <p:cNvSpPr>
            <a:spLocks noGrp="1"/>
          </p:cNvSpPr>
          <p:nvPr>
            <p:ph idx="1"/>
          </p:nvPr>
        </p:nvSpPr>
        <p:spPr/>
        <p:txBody>
          <a:bodyPr/>
          <a:lstStyle/>
          <a:p>
            <a:r>
              <a:rPr lang="en-US" dirty="0"/>
              <a:t>The Levenberg-Marquardt algorithm is better than Back Propagation algorithm because it has better convergence rate, the speed of iteration is more and it is more robust. The LM algorithm is very well suited for neural network training where the performance index is Mean Square Error. </a:t>
            </a:r>
          </a:p>
          <a:p>
            <a:r>
              <a:rPr lang="en-US" dirty="0"/>
              <a:t>It is similar to Gauss Newton Iterative Method. Only difference is if initial guess is far from the mark, the LM algorithm can still find an optimal solution. </a:t>
            </a:r>
          </a:p>
          <a:p>
            <a:r>
              <a:rPr lang="en-US" dirty="0"/>
              <a:t> The main problem of Levenberg-Marquardt is a selection of the hidden layer size, which is selected by hit and trial method. In some cases the LM algorithm is slow to converge this particularly happens when the parameter is more than ten.</a:t>
            </a:r>
            <a:endParaRPr lang="en-IN" dirty="0"/>
          </a:p>
        </p:txBody>
      </p:sp>
    </p:spTree>
    <p:extLst>
      <p:ext uri="{BB962C8B-B14F-4D97-AF65-F5344CB8AC3E}">
        <p14:creationId xmlns:p14="http://schemas.microsoft.com/office/powerpoint/2010/main" val="306336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7278-3467-E528-C773-57A747BD79E9}"/>
              </a:ext>
            </a:extLst>
          </p:cNvPr>
          <p:cNvSpPr>
            <a:spLocks noGrp="1"/>
          </p:cNvSpPr>
          <p:nvPr>
            <p:ph type="title"/>
          </p:nvPr>
        </p:nvSpPr>
        <p:spPr/>
        <p:txBody>
          <a:bodyPr/>
          <a:lstStyle/>
          <a:p>
            <a:r>
              <a:rPr lang="en-US" dirty="0">
                <a:latin typeface="Century Gothic" panose="020B0502020202020204" pitchFamily="34" charset="0"/>
                <a:cs typeface="Times New Roman" panose="02020603050405020304" pitchFamily="18" charset="0"/>
              </a:rPr>
              <a:t>Bayesian regularization ALGORITHM</a:t>
            </a:r>
            <a:r>
              <a:rPr lang="en-US" sz="1600" dirty="0">
                <a:latin typeface="Century Gothic" panose="020B0502020202020204" pitchFamily="34" charset="0"/>
                <a:cs typeface="Times New Roman" panose="02020603050405020304" pitchFamily="18" charset="0"/>
              </a:rPr>
              <a:t>[6]</a:t>
            </a:r>
            <a:endParaRPr lang="en-IN" dirty="0"/>
          </a:p>
        </p:txBody>
      </p:sp>
      <p:sp>
        <p:nvSpPr>
          <p:cNvPr id="3" name="Content Placeholder 2">
            <a:extLst>
              <a:ext uri="{FF2B5EF4-FFF2-40B4-BE49-F238E27FC236}">
                <a16:creationId xmlns:a16="http://schemas.microsoft.com/office/drawing/2014/main" id="{8E419D15-0D41-5856-0FF1-BDF5EC690092}"/>
              </a:ext>
            </a:extLst>
          </p:cNvPr>
          <p:cNvSpPr>
            <a:spLocks noGrp="1"/>
          </p:cNvSpPr>
          <p:nvPr>
            <p:ph idx="1"/>
          </p:nvPr>
        </p:nvSpPr>
        <p:spPr/>
        <p:txBody>
          <a:bodyPr/>
          <a:lstStyle/>
          <a:p>
            <a:r>
              <a:rPr lang="en-US" dirty="0"/>
              <a:t>A regular Feed Forward Neural Network is a deterministic neural network, after training the NN, its weights will stay the same forever. That is, if we give it the same input again and again it will give us the same output.</a:t>
            </a:r>
          </a:p>
          <a:p>
            <a:r>
              <a:rPr lang="en-US" dirty="0"/>
              <a:t>A Bayesian NN is a non-deterministic NN. Its weights are not constant. Rather they are probability distributions. Every time the NN needs a weight, it randomly picks one up from the corresponding probability distribution. Due to this reason, it might generate different output for the same input fed into the NN.</a:t>
            </a:r>
          </a:p>
          <a:p>
            <a:r>
              <a:rPr lang="en-US" dirty="0"/>
              <a:t>As the weights vary, it takes more time, but is more efficient in finding the weights that minimize the cost function.</a:t>
            </a:r>
            <a:endParaRPr lang="en-IN" dirty="0"/>
          </a:p>
        </p:txBody>
      </p:sp>
    </p:spTree>
    <p:extLst>
      <p:ext uri="{BB962C8B-B14F-4D97-AF65-F5344CB8AC3E}">
        <p14:creationId xmlns:p14="http://schemas.microsoft.com/office/powerpoint/2010/main" val="32617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410E-AC07-EF62-CA32-E927CF002B40}"/>
              </a:ext>
            </a:extLst>
          </p:cNvPr>
          <p:cNvSpPr>
            <a:spLocks noGrp="1"/>
          </p:cNvSpPr>
          <p:nvPr>
            <p:ph type="title"/>
          </p:nvPr>
        </p:nvSpPr>
        <p:spPr>
          <a:xfrm>
            <a:off x="685801" y="609600"/>
            <a:ext cx="10286999" cy="1456267"/>
          </a:xfrm>
        </p:spPr>
        <p:txBody>
          <a:bodyPr/>
          <a:lstStyle/>
          <a:p>
            <a:r>
              <a:rPr lang="en-US" dirty="0">
                <a:latin typeface="Century Gothic" panose="020B0502020202020204" pitchFamily="34" charset="0"/>
                <a:cs typeface="Times New Roman" panose="02020603050405020304" pitchFamily="18" charset="0"/>
              </a:rPr>
              <a:t>scaled conjugate gradient ALGORITHM</a:t>
            </a:r>
            <a:r>
              <a:rPr lang="en-US" sz="1400" dirty="0">
                <a:latin typeface="Century Gothic" panose="020B0502020202020204" pitchFamily="34" charset="0"/>
                <a:cs typeface="Times New Roman" panose="02020603050405020304" pitchFamily="18" charset="0"/>
              </a:rPr>
              <a:t>[7]</a:t>
            </a:r>
            <a:endParaRPr lang="en-IN" dirty="0"/>
          </a:p>
        </p:txBody>
      </p:sp>
      <p:sp>
        <p:nvSpPr>
          <p:cNvPr id="3" name="Content Placeholder 2">
            <a:extLst>
              <a:ext uri="{FF2B5EF4-FFF2-40B4-BE49-F238E27FC236}">
                <a16:creationId xmlns:a16="http://schemas.microsoft.com/office/drawing/2014/main" id="{11994F38-01D3-A4DD-665F-06F6389B7F39}"/>
              </a:ext>
            </a:extLst>
          </p:cNvPr>
          <p:cNvSpPr>
            <a:spLocks noGrp="1"/>
          </p:cNvSpPr>
          <p:nvPr>
            <p:ph idx="1"/>
          </p:nvPr>
        </p:nvSpPr>
        <p:spPr/>
        <p:txBody>
          <a:bodyPr/>
          <a:lstStyle/>
          <a:p>
            <a:r>
              <a:rPr lang="en-US" dirty="0"/>
              <a:t>The basic backpropagation algorithm adjusts the weights in the steepest descent direction (negative of the gradient). This is the direction in which the performance function is decreasing most rapidly. It turns out that, although the function decreases most rapidly along the negative of the gradient, this does not necessarily produce the fastest convergence. In the conjugate gradient algorithms a search is performed along conjugate directions, which produces generally faster convergence than steepest descent directions.</a:t>
            </a:r>
          </a:p>
          <a:p>
            <a:r>
              <a:rPr lang="en-US" dirty="0"/>
              <a:t>The scaled conjugate gradient (SCG) algorithm, developed by Moller [Moll93], is based on conjugate directions, but this algorithm does not perform a line search at each iteration unlike other conjugate gradient algorithms which require a line search at each iteration making the system computationally expensive. SCG was designed to avoid the time-consuming line search.</a:t>
            </a:r>
            <a:endParaRPr lang="en-IN" dirty="0"/>
          </a:p>
        </p:txBody>
      </p:sp>
    </p:spTree>
    <p:extLst>
      <p:ext uri="{BB962C8B-B14F-4D97-AF65-F5344CB8AC3E}">
        <p14:creationId xmlns:p14="http://schemas.microsoft.com/office/powerpoint/2010/main" val="138827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2497137" y="3063440"/>
            <a:ext cx="7197726" cy="731120"/>
          </a:xfrm>
        </p:spPr>
        <p:txBody>
          <a:bodyPr>
            <a:noAutofit/>
          </a:bodyPr>
          <a:lstStyle/>
          <a:p>
            <a:pPr algn="ctr"/>
            <a:r>
              <a:rPr lang="en-US" sz="5400">
                <a:latin typeface="Century Gothic" panose="020B0502020202020204" pitchFamily="34" charset="0"/>
                <a:cs typeface="Times New Roman" panose="02020603050405020304" pitchFamily="18" charset="0"/>
              </a:rPr>
              <a:t>Implementation</a:t>
            </a:r>
            <a:endParaRPr lang="en-IN" sz="540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1065356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40520-0155-7253-2D21-61A5ED0D2903}"/>
              </a:ext>
            </a:extLst>
          </p:cNvPr>
          <p:cNvPicPr>
            <a:picLocks noChangeAspect="1"/>
          </p:cNvPicPr>
          <p:nvPr/>
        </p:nvPicPr>
        <p:blipFill>
          <a:blip r:embed="rId2"/>
          <a:stretch>
            <a:fillRect/>
          </a:stretch>
        </p:blipFill>
        <p:spPr>
          <a:xfrm>
            <a:off x="2279165" y="97686"/>
            <a:ext cx="7854649" cy="6720404"/>
          </a:xfrm>
          <a:prstGeom prst="rect">
            <a:avLst/>
          </a:prstGeom>
        </p:spPr>
      </p:pic>
    </p:spTree>
    <p:extLst>
      <p:ext uri="{BB962C8B-B14F-4D97-AF65-F5344CB8AC3E}">
        <p14:creationId xmlns:p14="http://schemas.microsoft.com/office/powerpoint/2010/main" val="293180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4558-D379-28E1-1573-33CE083140B9}"/>
              </a:ext>
            </a:extLst>
          </p:cNvPr>
          <p:cNvSpPr>
            <a:spLocks noGrp="1"/>
          </p:cNvSpPr>
          <p:nvPr>
            <p:ph type="title"/>
          </p:nvPr>
        </p:nvSpPr>
        <p:spPr>
          <a:xfrm>
            <a:off x="785763" y="294716"/>
            <a:ext cx="10131425" cy="1456267"/>
          </a:xfrm>
        </p:spPr>
        <p:txBody>
          <a:bodyPr/>
          <a:lstStyle/>
          <a:p>
            <a:r>
              <a:rPr lang="en-US">
                <a:latin typeface="Century Gothic" panose="020B0502020202020204" pitchFamily="34" charset="0"/>
                <a:cs typeface="Times New Roman" panose="02020603050405020304" pitchFamily="18" charset="0"/>
              </a:rPr>
              <a:t>RAW DATA</a:t>
            </a:r>
            <a:endParaRPr lang="en-IN">
              <a:latin typeface="Century Gothic" panose="020B0502020202020204" pitchFamily="34" charset="0"/>
              <a:cs typeface="Times New Roman" panose="02020603050405020304" pitchFamily="18" charset="0"/>
            </a:endParaRPr>
          </a:p>
        </p:txBody>
      </p:sp>
      <p:pic>
        <p:nvPicPr>
          <p:cNvPr id="1026" name="Picture 2" descr="ISO New England - Wikipedia">
            <a:extLst>
              <a:ext uri="{FF2B5EF4-FFF2-40B4-BE49-F238E27FC236}">
                <a16:creationId xmlns:a16="http://schemas.microsoft.com/office/drawing/2014/main" id="{D0608C64-898F-72A4-DAA2-F185294D26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66938" y="2748430"/>
            <a:ext cx="3803643" cy="1787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E3E846-A679-375A-F088-A11E33274F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962078" y="2503270"/>
            <a:ext cx="1456267" cy="1456267"/>
          </a:xfrm>
          <a:prstGeom prst="rect">
            <a:avLst/>
          </a:prstGeom>
        </p:spPr>
      </p:pic>
      <p:sp>
        <p:nvSpPr>
          <p:cNvPr id="8" name="Arrow: Right 7">
            <a:extLst>
              <a:ext uri="{FF2B5EF4-FFF2-40B4-BE49-F238E27FC236}">
                <a16:creationId xmlns:a16="http://schemas.microsoft.com/office/drawing/2014/main" id="{5A0F2357-3ED8-D3D2-6931-464FD9128E42}"/>
              </a:ext>
            </a:extLst>
          </p:cNvPr>
          <p:cNvSpPr/>
          <p:nvPr/>
        </p:nvSpPr>
        <p:spPr>
          <a:xfrm rot="19147160">
            <a:off x="3758750" y="2542408"/>
            <a:ext cx="148938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6EF899AD-8207-E384-4895-E285CC5AA8C1}"/>
              </a:ext>
            </a:extLst>
          </p:cNvPr>
          <p:cNvSpPr/>
          <p:nvPr/>
        </p:nvSpPr>
        <p:spPr>
          <a:xfrm>
            <a:off x="9180112" y="3668656"/>
            <a:ext cx="968719" cy="373439"/>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Download Microsoft Excel Logo in SVG Vector or PNG File Format - Logo.wine">
            <a:extLst>
              <a:ext uri="{FF2B5EF4-FFF2-40B4-BE49-F238E27FC236}">
                <a16:creationId xmlns:a16="http://schemas.microsoft.com/office/drawing/2014/main" id="{B67F629D-1E6C-1AD3-6E37-939E7BF69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229" y="2306526"/>
            <a:ext cx="1593293" cy="10621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Download Microsoft Excel Logo in SVG Vector or PNG File Format - Logo.wine">
            <a:extLst>
              <a:ext uri="{FF2B5EF4-FFF2-40B4-BE49-F238E27FC236}">
                <a16:creationId xmlns:a16="http://schemas.microsoft.com/office/drawing/2014/main" id="{2A361B36-2305-EFF1-27C1-55F747164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229" y="1395221"/>
            <a:ext cx="1593293" cy="10621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Download Microsoft Excel Logo in SVG Vector or PNG File Format - Logo.wine">
            <a:extLst>
              <a:ext uri="{FF2B5EF4-FFF2-40B4-BE49-F238E27FC236}">
                <a16:creationId xmlns:a16="http://schemas.microsoft.com/office/drawing/2014/main" id="{6C56A1B5-1AC6-DB28-3C0B-C973FCA8DE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228" y="5026407"/>
            <a:ext cx="1593293" cy="10621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Download Microsoft Excel Logo in SVG Vector or PNG File Format - Logo.wine">
            <a:extLst>
              <a:ext uri="{FF2B5EF4-FFF2-40B4-BE49-F238E27FC236}">
                <a16:creationId xmlns:a16="http://schemas.microsoft.com/office/drawing/2014/main" id="{F9CC49F1-3B6C-7B33-84D6-56825A139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466" y="3217113"/>
            <a:ext cx="1593293" cy="10621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Download Microsoft Excel Logo in SVG Vector or PNG File Format - Logo.wine">
            <a:extLst>
              <a:ext uri="{FF2B5EF4-FFF2-40B4-BE49-F238E27FC236}">
                <a16:creationId xmlns:a16="http://schemas.microsoft.com/office/drawing/2014/main" id="{E1BCB9D4-09A3-8DD4-1CF0-357C64626C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163" y="4088926"/>
            <a:ext cx="1593293" cy="1062195"/>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8A677103-9E52-DE9E-2B06-8DA3258F991A}"/>
              </a:ext>
            </a:extLst>
          </p:cNvPr>
          <p:cNvSpPr/>
          <p:nvPr/>
        </p:nvSpPr>
        <p:spPr>
          <a:xfrm rot="20197357">
            <a:off x="3994429" y="3041089"/>
            <a:ext cx="109111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2ACB26E9-DFD9-FDD3-FB24-2594ADABA99A}"/>
              </a:ext>
            </a:extLst>
          </p:cNvPr>
          <p:cNvSpPr/>
          <p:nvPr/>
        </p:nvSpPr>
        <p:spPr>
          <a:xfrm>
            <a:off x="4132682" y="3604894"/>
            <a:ext cx="109111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10B99907-C32F-2493-0E5F-1B8F23C62D24}"/>
              </a:ext>
            </a:extLst>
          </p:cNvPr>
          <p:cNvSpPr/>
          <p:nvPr/>
        </p:nvSpPr>
        <p:spPr>
          <a:xfrm rot="1100969">
            <a:off x="4014532" y="4139514"/>
            <a:ext cx="109111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1C257B91-7A10-3AFC-038E-7A304837AB48}"/>
              </a:ext>
            </a:extLst>
          </p:cNvPr>
          <p:cNvSpPr/>
          <p:nvPr/>
        </p:nvSpPr>
        <p:spPr>
          <a:xfrm rot="2147282">
            <a:off x="3764578" y="4675202"/>
            <a:ext cx="148938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0D8069C6-9E17-D61F-984D-D051AF882AA8}"/>
              </a:ext>
            </a:extLst>
          </p:cNvPr>
          <p:cNvSpPr/>
          <p:nvPr/>
        </p:nvSpPr>
        <p:spPr>
          <a:xfrm rot="2599362">
            <a:off x="6142943" y="2521953"/>
            <a:ext cx="1571683"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E46FCE9C-7476-95D2-D4ED-E15F2B8F6C5F}"/>
              </a:ext>
            </a:extLst>
          </p:cNvPr>
          <p:cNvSpPr/>
          <p:nvPr/>
        </p:nvSpPr>
        <p:spPr>
          <a:xfrm rot="1799169">
            <a:off x="6333121" y="3119902"/>
            <a:ext cx="109111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1E1A5A04-5810-5BBE-1B34-030761A2B5EA}"/>
              </a:ext>
            </a:extLst>
          </p:cNvPr>
          <p:cNvSpPr/>
          <p:nvPr/>
        </p:nvSpPr>
        <p:spPr>
          <a:xfrm>
            <a:off x="6324683" y="3696969"/>
            <a:ext cx="998961"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59D64C-1494-28E5-0AAD-EB6CF02E4C1D}"/>
              </a:ext>
            </a:extLst>
          </p:cNvPr>
          <p:cNvSpPr/>
          <p:nvPr/>
        </p:nvSpPr>
        <p:spPr>
          <a:xfrm rot="20197357">
            <a:off x="6353291" y="4276870"/>
            <a:ext cx="109111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429AF1B2-B4C9-D742-CAC7-A8835A701B9C}"/>
              </a:ext>
            </a:extLst>
          </p:cNvPr>
          <p:cNvSpPr/>
          <p:nvPr/>
        </p:nvSpPr>
        <p:spPr>
          <a:xfrm rot="19147160">
            <a:off x="6166480" y="4868919"/>
            <a:ext cx="1489387" cy="316815"/>
          </a:xfrm>
          <a:prstGeom prst="rightArrow">
            <a:avLst/>
          </a:prstGeom>
          <a:solidFill>
            <a:srgbClr val="FFEB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Matlab R2022a Crack + Activation Key (Latest) Free Download">
            <a:extLst>
              <a:ext uri="{FF2B5EF4-FFF2-40B4-BE49-F238E27FC236}">
                <a16:creationId xmlns:a16="http://schemas.microsoft.com/office/drawing/2014/main" id="{9D71FEA1-2081-A494-CF58-3B36E5B32D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9334" y="3352784"/>
            <a:ext cx="1346676" cy="9726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8" name="Picture 14" descr="MAT File Extension | Associated Programs | Free Online Tools - FileProInfo">
            <a:extLst>
              <a:ext uri="{FF2B5EF4-FFF2-40B4-BE49-F238E27FC236}">
                <a16:creationId xmlns:a16="http://schemas.microsoft.com/office/drawing/2014/main" id="{D98B23AC-AFA4-F8AA-7F6D-7CABAFBB5B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7667" y="3231403"/>
            <a:ext cx="1039042" cy="112855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BC66715-C583-8101-85DF-689D24DD9933}"/>
              </a:ext>
            </a:extLst>
          </p:cNvPr>
          <p:cNvSpPr txBox="1"/>
          <p:nvPr/>
        </p:nvSpPr>
        <p:spPr>
          <a:xfrm>
            <a:off x="5593977" y="1528108"/>
            <a:ext cx="650477" cy="276999"/>
          </a:xfrm>
          <a:prstGeom prst="rect">
            <a:avLst/>
          </a:prstGeom>
          <a:noFill/>
        </p:spPr>
        <p:txBody>
          <a:bodyPr wrap="square" rtlCol="0">
            <a:spAutoFit/>
          </a:bodyPr>
          <a:lstStyle/>
          <a:p>
            <a:r>
              <a:rPr lang="en-US" sz="1200"/>
              <a:t>2022</a:t>
            </a:r>
            <a:endParaRPr lang="en-IN" sz="1200"/>
          </a:p>
        </p:txBody>
      </p:sp>
      <p:sp>
        <p:nvSpPr>
          <p:cNvPr id="45" name="TextBox 44">
            <a:extLst>
              <a:ext uri="{FF2B5EF4-FFF2-40B4-BE49-F238E27FC236}">
                <a16:creationId xmlns:a16="http://schemas.microsoft.com/office/drawing/2014/main" id="{BF77A973-2CC5-956F-F1E6-2255968FA514}"/>
              </a:ext>
            </a:extLst>
          </p:cNvPr>
          <p:cNvSpPr txBox="1"/>
          <p:nvPr/>
        </p:nvSpPr>
        <p:spPr>
          <a:xfrm>
            <a:off x="5582086" y="2434081"/>
            <a:ext cx="650477" cy="276999"/>
          </a:xfrm>
          <a:prstGeom prst="rect">
            <a:avLst/>
          </a:prstGeom>
          <a:noFill/>
        </p:spPr>
        <p:txBody>
          <a:bodyPr wrap="square" rtlCol="0">
            <a:spAutoFit/>
          </a:bodyPr>
          <a:lstStyle/>
          <a:p>
            <a:r>
              <a:rPr lang="en-US" sz="1200"/>
              <a:t>2021</a:t>
            </a:r>
            <a:endParaRPr lang="en-IN" sz="1200"/>
          </a:p>
        </p:txBody>
      </p:sp>
      <p:sp>
        <p:nvSpPr>
          <p:cNvPr id="47" name="TextBox 46">
            <a:extLst>
              <a:ext uri="{FF2B5EF4-FFF2-40B4-BE49-F238E27FC236}">
                <a16:creationId xmlns:a16="http://schemas.microsoft.com/office/drawing/2014/main" id="{DC5B3308-2856-3C52-D1D8-55BCB08F01B2}"/>
              </a:ext>
            </a:extLst>
          </p:cNvPr>
          <p:cNvSpPr txBox="1"/>
          <p:nvPr/>
        </p:nvSpPr>
        <p:spPr>
          <a:xfrm>
            <a:off x="5568070" y="3354583"/>
            <a:ext cx="650477" cy="276999"/>
          </a:xfrm>
          <a:prstGeom prst="rect">
            <a:avLst/>
          </a:prstGeom>
          <a:noFill/>
        </p:spPr>
        <p:txBody>
          <a:bodyPr wrap="square" rtlCol="0">
            <a:spAutoFit/>
          </a:bodyPr>
          <a:lstStyle/>
          <a:p>
            <a:r>
              <a:rPr lang="en-US" sz="1200"/>
              <a:t>2020</a:t>
            </a:r>
            <a:endParaRPr lang="en-IN" sz="1200"/>
          </a:p>
        </p:txBody>
      </p:sp>
      <p:sp>
        <p:nvSpPr>
          <p:cNvPr id="49" name="TextBox 48">
            <a:extLst>
              <a:ext uri="{FF2B5EF4-FFF2-40B4-BE49-F238E27FC236}">
                <a16:creationId xmlns:a16="http://schemas.microsoft.com/office/drawing/2014/main" id="{BD7EBA7D-56E6-F6D0-A96E-5C5FAA78E55D}"/>
              </a:ext>
            </a:extLst>
          </p:cNvPr>
          <p:cNvSpPr txBox="1"/>
          <p:nvPr/>
        </p:nvSpPr>
        <p:spPr>
          <a:xfrm>
            <a:off x="5586674" y="4213287"/>
            <a:ext cx="650477" cy="276999"/>
          </a:xfrm>
          <a:prstGeom prst="rect">
            <a:avLst/>
          </a:prstGeom>
          <a:noFill/>
        </p:spPr>
        <p:txBody>
          <a:bodyPr wrap="square" rtlCol="0">
            <a:spAutoFit/>
          </a:bodyPr>
          <a:lstStyle/>
          <a:p>
            <a:r>
              <a:rPr lang="en-US" sz="1200"/>
              <a:t>2019</a:t>
            </a:r>
            <a:endParaRPr lang="en-IN" sz="1200"/>
          </a:p>
        </p:txBody>
      </p:sp>
      <p:sp>
        <p:nvSpPr>
          <p:cNvPr id="51" name="TextBox 50">
            <a:extLst>
              <a:ext uri="{FF2B5EF4-FFF2-40B4-BE49-F238E27FC236}">
                <a16:creationId xmlns:a16="http://schemas.microsoft.com/office/drawing/2014/main" id="{DB4A3C98-7786-7EAB-9BC7-DC6253C91B84}"/>
              </a:ext>
            </a:extLst>
          </p:cNvPr>
          <p:cNvSpPr txBox="1"/>
          <p:nvPr/>
        </p:nvSpPr>
        <p:spPr>
          <a:xfrm>
            <a:off x="5613386" y="5167487"/>
            <a:ext cx="650477" cy="276999"/>
          </a:xfrm>
          <a:prstGeom prst="rect">
            <a:avLst/>
          </a:prstGeom>
          <a:noFill/>
        </p:spPr>
        <p:txBody>
          <a:bodyPr wrap="square" rtlCol="0">
            <a:spAutoFit/>
          </a:bodyPr>
          <a:lstStyle/>
          <a:p>
            <a:r>
              <a:rPr lang="en-US" sz="1200"/>
              <a:t>2018</a:t>
            </a:r>
            <a:endParaRPr lang="en-IN" sz="1200"/>
          </a:p>
        </p:txBody>
      </p:sp>
    </p:spTree>
    <p:extLst>
      <p:ext uri="{BB962C8B-B14F-4D97-AF65-F5344CB8AC3E}">
        <p14:creationId xmlns:p14="http://schemas.microsoft.com/office/powerpoint/2010/main" val="198548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F985-52C6-4736-B28D-3E3B1A111A06}"/>
              </a:ext>
            </a:extLst>
          </p:cNvPr>
          <p:cNvSpPr>
            <a:spLocks noGrp="1"/>
          </p:cNvSpPr>
          <p:nvPr>
            <p:ph type="title"/>
          </p:nvPr>
        </p:nvSpPr>
        <p:spPr/>
        <p:txBody>
          <a:bodyPr/>
          <a:lstStyle/>
          <a:p>
            <a:r>
              <a:rPr lang="en-US">
                <a:latin typeface="Century Gothic" panose="020B0502020202020204" pitchFamily="34" charset="0"/>
                <a:cs typeface="Times New Roman" panose="02020603050405020304" pitchFamily="18" charset="0"/>
              </a:rPr>
              <a:t>PREDICTOR MATRIX</a:t>
            </a:r>
            <a:endParaRPr lang="en-IN">
              <a:latin typeface="Century Gothic" panose="020B0502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56138E-6BAC-8D9D-10B7-39AAC3824AA7}"/>
              </a:ext>
            </a:extLst>
          </p:cNvPr>
          <p:cNvSpPr>
            <a:spLocks noGrp="1"/>
          </p:cNvSpPr>
          <p:nvPr>
            <p:ph idx="1"/>
          </p:nvPr>
        </p:nvSpPr>
        <p:spPr/>
        <p:txBody>
          <a:bodyPr anchor="t">
            <a:normAutofit lnSpcReduction="10000"/>
          </a:bodyPr>
          <a:lstStyle/>
          <a:p>
            <a:pPr marL="0" indent="0">
              <a:buNone/>
            </a:pPr>
            <a:r>
              <a:rPr lang="en-US">
                <a:latin typeface="Century Gothic" panose="020B0502020202020204" pitchFamily="34" charset="0"/>
                <a:cs typeface="Times New Roman" panose="02020603050405020304" pitchFamily="18" charset="0"/>
              </a:rPr>
              <a:t>Using the raw data extracted from the website, we generated a matrix with 8 parameters that would be needed to accurately predict the load forecast.</a:t>
            </a:r>
            <a:r>
              <a:rPr lang="en-IN">
                <a:latin typeface="Century Gothic" panose="020B0502020202020204" pitchFamily="34" charset="0"/>
                <a:cs typeface="Times New Roman" panose="02020603050405020304" pitchFamily="18" charset="0"/>
              </a:rPr>
              <a:t> These 8 parameters are:</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Dry Bulb Temperature (in ºF)</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Dew Point Temperature (in ºF)</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Hour of Day (1 to 24)</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Day of Week (1 to 7)</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Working Day Indicator (0 or 1)</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Previous 24-Hr Average Load</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Load from the same Hour on previous Day</a:t>
            </a:r>
          </a:p>
          <a:p>
            <a:pPr marL="800100" lvl="1" indent="-342900">
              <a:buFont typeface="+mj-lt"/>
              <a:buAutoNum type="arabicPeriod"/>
            </a:pPr>
            <a:r>
              <a:rPr lang="en-US">
                <a:latin typeface="Century Gothic" panose="020B0502020202020204" pitchFamily="34" charset="0"/>
                <a:cs typeface="Times New Roman" panose="02020603050405020304" pitchFamily="18" charset="0"/>
              </a:rPr>
              <a:t>Load from the same Hour and same Day from previous Week.</a:t>
            </a:r>
          </a:p>
          <a:p>
            <a:pPr marL="800100" lvl="1" indent="-342900">
              <a:buFont typeface="+mj-lt"/>
              <a:buAutoNum type="arabicPeriod"/>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871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5199B-1511-7128-2F8C-B693DC73F4AD}"/>
              </a:ext>
            </a:extLst>
          </p:cNvPr>
          <p:cNvSpPr>
            <a:spLocks noGrp="1"/>
          </p:cNvSpPr>
          <p:nvPr>
            <p:ph type="title"/>
          </p:nvPr>
        </p:nvSpPr>
        <p:spPr>
          <a:xfrm>
            <a:off x="1588500" y="314095"/>
            <a:ext cx="9695018" cy="654141"/>
          </a:xfrm>
        </p:spPr>
        <p:txBody>
          <a:bodyPr anchor="t">
            <a:normAutofit fontScale="90000"/>
          </a:bodyPr>
          <a:lstStyle/>
          <a:p>
            <a:r>
              <a:rPr lang="en-US" dirty="0">
                <a:latin typeface="Century Gothic" panose="020B0502020202020204" pitchFamily="34" charset="0"/>
              </a:rPr>
              <a:t>Input Predictor matrix in MATLAB (2018-2022)</a:t>
            </a:r>
            <a:endParaRPr lang="en-IN" dirty="0">
              <a:latin typeface="Century Gothic" panose="020B0502020202020204" pitchFamily="34" charset="0"/>
            </a:endParaRPr>
          </a:p>
        </p:txBody>
      </p:sp>
      <p:pic>
        <p:nvPicPr>
          <p:cNvPr id="14" name="MATLAB R2021a Predictor Matrix">
            <a:hlinkClick r:id="" action="ppaction://media"/>
            <a:extLst>
              <a:ext uri="{FF2B5EF4-FFF2-40B4-BE49-F238E27FC236}">
                <a16:creationId xmlns:a16="http://schemas.microsoft.com/office/drawing/2014/main" id="{680C2DD9-4731-8AB0-375C-CA20CCD5BB8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641" r="11536"/>
          <a:stretch/>
        </p:blipFill>
        <p:spPr>
          <a:xfrm>
            <a:off x="2004086" y="1112570"/>
            <a:ext cx="8710712" cy="5570738"/>
          </a:xfrm>
        </p:spPr>
      </p:pic>
      <p:sp>
        <p:nvSpPr>
          <p:cNvPr id="9" name="TextBox 8">
            <a:extLst>
              <a:ext uri="{FF2B5EF4-FFF2-40B4-BE49-F238E27FC236}">
                <a16:creationId xmlns:a16="http://schemas.microsoft.com/office/drawing/2014/main" id="{5198FE43-48C3-333F-EBBA-651AFEF6AEB9}"/>
              </a:ext>
            </a:extLst>
          </p:cNvPr>
          <p:cNvSpPr txBox="1"/>
          <p:nvPr/>
        </p:nvSpPr>
        <p:spPr>
          <a:xfrm>
            <a:off x="2013514" y="1707648"/>
            <a:ext cx="8710711"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a:solidFill>
                  <a:schemeClr val="bg1"/>
                </a:solidFill>
              </a:rPr>
              <a:t>          DryBulb    DewPoint       Hour       Weekday     IsWorkingDay        PrevWeekSameHrLoad       prevDaySameHrLoad     prev24HrAvgLoad</a:t>
            </a:r>
            <a:endParaRPr lang="en-IN" sz="1200" dirty="0">
              <a:solidFill>
                <a:schemeClr val="bg1"/>
              </a:solidFill>
            </a:endParaRPr>
          </a:p>
        </p:txBody>
      </p:sp>
      <p:pic>
        <p:nvPicPr>
          <p:cNvPr id="16" name="Picture 15">
            <a:extLst>
              <a:ext uri="{FF2B5EF4-FFF2-40B4-BE49-F238E27FC236}">
                <a16:creationId xmlns:a16="http://schemas.microsoft.com/office/drawing/2014/main" id="{FF4F0862-FF9A-9961-8961-81FCC9E79AB4}"/>
              </a:ext>
            </a:extLst>
          </p:cNvPr>
          <p:cNvPicPr>
            <a:picLocks noChangeAspect="1"/>
          </p:cNvPicPr>
          <p:nvPr/>
        </p:nvPicPr>
        <p:blipFill>
          <a:blip r:embed="rId5"/>
          <a:stretch>
            <a:fillRect/>
          </a:stretch>
        </p:blipFill>
        <p:spPr>
          <a:xfrm>
            <a:off x="9396504" y="1478042"/>
            <a:ext cx="1327721" cy="229606"/>
          </a:xfrm>
          <a:prstGeom prst="rect">
            <a:avLst/>
          </a:prstGeom>
        </p:spPr>
      </p:pic>
    </p:spTree>
    <p:extLst>
      <p:ext uri="{BB962C8B-B14F-4D97-AF65-F5344CB8AC3E}">
        <p14:creationId xmlns:p14="http://schemas.microsoft.com/office/powerpoint/2010/main" val="24623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2497137" y="2045176"/>
            <a:ext cx="7197726" cy="731120"/>
          </a:xfrm>
        </p:spPr>
        <p:txBody>
          <a:bodyPr>
            <a:noAutofit/>
          </a:bodyPr>
          <a:lstStyle/>
          <a:p>
            <a:pPr algn="ctr"/>
            <a:r>
              <a:rPr lang="en-US" sz="5400">
                <a:latin typeface="Century Gothic" panose="020B0502020202020204" pitchFamily="34" charset="0"/>
                <a:cs typeface="Times New Roman" panose="02020603050405020304" pitchFamily="18" charset="0"/>
              </a:rPr>
              <a:t>Functions created in MATLAB</a:t>
            </a:r>
            <a:endParaRPr lang="en-IN" sz="5400" dirty="0">
              <a:latin typeface="Century Gothic" panose="020B0502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F7257D3-9178-F13F-C5FC-69A6891DE0A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846" b="89975" l="9250" r="92333">
                        <a14:foregroundMark x1="59000" y1="33446" x2="59000" y2="33446"/>
                        <a14:foregroundMark x1="24167" y1="23673" x2="24167" y2="23673"/>
                        <a14:foregroundMark x1="25833" y1="9014" x2="25833" y2="9014"/>
                        <a14:foregroundMark x1="19667" y1="34120" x2="19667" y2="34120"/>
                        <a14:foregroundMark x1="15833" y1="12553" x2="15833" y2="12553"/>
                        <a14:foregroundMark x1="18167" y1="11794" x2="18167" y2="11794"/>
                        <a14:foregroundMark x1="23583" y1="12805" x2="23583" y2="12805"/>
                        <a14:foregroundMark x1="29083" y1="9857" x2="29083" y2="9857"/>
                        <a14:foregroundMark x1="38250" y1="13648" x2="38250" y2="13648"/>
                        <a14:foregroundMark x1="9250" y1="12637" x2="9250" y2="12637"/>
                        <a14:foregroundMark x1="68750" y1="79191" x2="68750" y2="79191"/>
                        <a14:foregroundMark x1="46167" y1="83741" x2="46167" y2="83741"/>
                        <a14:foregroundMark x1="51333" y1="89385" x2="51333" y2="89385"/>
                        <a14:foregroundMark x1="57167" y1="83741" x2="57167" y2="83741"/>
                        <a14:foregroundMark x1="61250" y1="85510" x2="61250" y2="85510"/>
                        <a14:foregroundMark x1="66833" y1="88627" x2="66833" y2="88627"/>
                        <a14:foregroundMark x1="73750" y1="86099" x2="73750" y2="86099"/>
                        <a14:foregroundMark x1="80167" y1="85510" x2="80167" y2="85510"/>
                        <a14:foregroundMark x1="83417" y1="85847" x2="83417" y2="85847"/>
                        <a14:foregroundMark x1="86917" y1="86689" x2="86917" y2="86689"/>
                        <a14:foregroundMark x1="92333" y1="86268" x2="92333" y2="86268"/>
                      </a14:backgroundRemoval>
                    </a14:imgEffect>
                  </a14:imgLayer>
                </a14:imgProps>
              </a:ext>
            </a:extLst>
          </a:blip>
          <a:stretch>
            <a:fillRect/>
          </a:stretch>
        </p:blipFill>
        <p:spPr>
          <a:xfrm>
            <a:off x="4397241" y="2924099"/>
            <a:ext cx="3397518" cy="3360711"/>
          </a:xfrm>
          <a:prstGeom prst="rect">
            <a:avLst/>
          </a:prstGeom>
        </p:spPr>
      </p:pic>
      <p:pic>
        <p:nvPicPr>
          <p:cNvPr id="6" name="Picture 5">
            <a:extLst>
              <a:ext uri="{FF2B5EF4-FFF2-40B4-BE49-F238E27FC236}">
                <a16:creationId xmlns:a16="http://schemas.microsoft.com/office/drawing/2014/main" id="{C723C381-810E-7B82-F6E4-8AB52FEECDEC}"/>
              </a:ext>
            </a:extLst>
          </p:cNvPr>
          <p:cNvPicPr>
            <a:picLocks noChangeAspect="1"/>
          </p:cNvPicPr>
          <p:nvPr/>
        </p:nvPicPr>
        <p:blipFill>
          <a:blip r:embed="rId4"/>
          <a:stretch>
            <a:fillRect/>
          </a:stretch>
        </p:blipFill>
        <p:spPr>
          <a:xfrm>
            <a:off x="5585373" y="4236868"/>
            <a:ext cx="842321" cy="715729"/>
          </a:xfrm>
          <a:prstGeom prst="rect">
            <a:avLst/>
          </a:prstGeom>
        </p:spPr>
      </p:pic>
    </p:spTree>
    <p:extLst>
      <p:ext uri="{BB962C8B-B14F-4D97-AF65-F5344CB8AC3E}">
        <p14:creationId xmlns:p14="http://schemas.microsoft.com/office/powerpoint/2010/main" val="124158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2497137" y="2633527"/>
            <a:ext cx="7197726" cy="731120"/>
          </a:xfrm>
        </p:spPr>
        <p:txBody>
          <a:bodyPr>
            <a:noAutofit/>
          </a:bodyPr>
          <a:lstStyle/>
          <a:p>
            <a:pPr algn="ctr"/>
            <a:r>
              <a:rPr lang="en-US" sz="5400" dirty="0">
                <a:latin typeface="Century Gothic" panose="020B0502020202020204" pitchFamily="34" charset="0"/>
                <a:cs typeface="Times New Roman" panose="02020603050405020304" pitchFamily="18" charset="0"/>
              </a:rPr>
              <a:t>Module 1</a:t>
            </a:r>
            <a:br>
              <a:rPr lang="en-US" sz="5400" dirty="0">
                <a:latin typeface="Century Gothic" panose="020B0502020202020204" pitchFamily="34" charset="0"/>
                <a:cs typeface="Times New Roman" panose="02020603050405020304" pitchFamily="18" charset="0"/>
              </a:rPr>
            </a:br>
            <a:r>
              <a:rPr lang="en-US" sz="1800" dirty="0">
                <a:latin typeface="Century Gothic" panose="020B0502020202020204" pitchFamily="34" charset="0"/>
                <a:cs typeface="Times New Roman" panose="02020603050405020304" pitchFamily="18" charset="0"/>
              </a:rPr>
              <a:t> </a:t>
            </a:r>
            <a:br>
              <a:rPr lang="en-US" sz="5400" dirty="0">
                <a:latin typeface="Century Gothic" panose="020B0502020202020204" pitchFamily="34" charset="0"/>
                <a:cs typeface="Times New Roman" panose="02020603050405020304" pitchFamily="18" charset="0"/>
              </a:rPr>
            </a:br>
            <a:r>
              <a:rPr lang="en-US" sz="5400" dirty="0">
                <a:latin typeface="Century Gothic" panose="020B0502020202020204" pitchFamily="34" charset="0"/>
                <a:cs typeface="Times New Roman" panose="02020603050405020304" pitchFamily="18" charset="0"/>
              </a:rPr>
              <a:t>training, testing &amp; error analysis</a:t>
            </a:r>
            <a:endParaRPr lang="en-IN" sz="5400" dirty="0">
              <a:latin typeface="Century Gothic" panose="020B0502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E8A2CBF-9E51-B9E0-DB7D-311DE3346DF7}"/>
              </a:ext>
            </a:extLst>
          </p:cNvPr>
          <p:cNvPicPr>
            <a:picLocks noChangeAspect="1"/>
          </p:cNvPicPr>
          <p:nvPr/>
        </p:nvPicPr>
        <p:blipFill>
          <a:blip r:embed="rId2"/>
          <a:stretch>
            <a:fillRect/>
          </a:stretch>
        </p:blipFill>
        <p:spPr>
          <a:xfrm>
            <a:off x="1771810" y="3855520"/>
            <a:ext cx="8648379" cy="21865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143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95E5-F078-5E6B-5B8B-226B0ED0F7B5}"/>
              </a:ext>
            </a:extLst>
          </p:cNvPr>
          <p:cNvSpPr>
            <a:spLocks noGrp="1"/>
          </p:cNvSpPr>
          <p:nvPr>
            <p:ph type="title"/>
          </p:nvPr>
        </p:nvSpPr>
        <p:spPr/>
        <p:txBody>
          <a:bodyPr/>
          <a:lstStyle/>
          <a:p>
            <a:r>
              <a:rPr lang="en-IN">
                <a:latin typeface="Century Gothic" panose="020B0502020202020204" pitchFamily="34"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E4037912-4107-BB4F-2AE9-2388E277CAD3}"/>
              </a:ext>
            </a:extLst>
          </p:cNvPr>
          <p:cNvSpPr>
            <a:spLocks noGrp="1"/>
          </p:cNvSpPr>
          <p:nvPr>
            <p:ph idx="1"/>
          </p:nvPr>
        </p:nvSpPr>
        <p:spPr/>
        <p:txBody>
          <a:bodyPr>
            <a:normAutofit fontScale="92500" lnSpcReduction="10000"/>
          </a:bodyPr>
          <a:lstStyle/>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To perform short term load forecasting using historical data and different </a:t>
            </a:r>
            <a:r>
              <a:rPr lang="en-US" sz="2400" dirty="0">
                <a:latin typeface="Calibri" panose="020F0502020204030204" pitchFamily="34" charset="0"/>
                <a:ea typeface="Calibri" panose="020F0502020204030204" pitchFamily="34" charset="0"/>
                <a:cs typeface="Times New Roman" panose="02020603050405020304" pitchFamily="18" charset="0"/>
              </a:rPr>
              <a:t>neural </a:t>
            </a:r>
            <a:r>
              <a:rPr lang="en-US" sz="2400">
                <a:latin typeface="Calibri" panose="020F0502020204030204" pitchFamily="34" charset="0"/>
                <a:ea typeface="Calibri" panose="020F0502020204030204" pitchFamily="34" charset="0"/>
                <a:cs typeface="Times New Roman" panose="02020603050405020304" pitchFamily="18" charset="0"/>
              </a:rPr>
              <a:t>network training</a:t>
            </a:r>
            <a:r>
              <a:rPr lang="en-US" sz="2400">
                <a:effectLst/>
                <a:latin typeface="Calibri" panose="020F0502020204030204" pitchFamily="34" charset="0"/>
                <a:ea typeface="Calibri" panose="020F0502020204030204" pitchFamily="34" charset="0"/>
                <a:cs typeface="Times New Roman" panose="02020603050405020304" pitchFamily="18" charset="0"/>
              </a:rPr>
              <a:t> algorithms on MATLAB.</a:t>
            </a:r>
          </a:p>
          <a:p>
            <a:pPr marL="342900" lvl="0" indent="-342900">
              <a:lnSpc>
                <a:spcPct val="107000"/>
              </a:lnSpc>
              <a:buFont typeface="+mj-lt"/>
              <a:buAutoNum type="arabicPeriod"/>
            </a:pP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To compare accuracy and error between the different prediction algorithms using different visualization graphs.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2400" dirty="0">
                <a:effectLst/>
                <a:latin typeface="Calibri" panose="020F0502020204030204" pitchFamily="34" charset="0"/>
                <a:ea typeface="Calibri" panose="020F0502020204030204" pitchFamily="34" charset="0"/>
                <a:cs typeface="Times New Roman" panose="02020603050405020304" pitchFamily="18" charset="0"/>
              </a:rPr>
              <a:t>To deploy our trained and tested Neural Network Model into an Exce</a:t>
            </a:r>
            <a:r>
              <a:rPr lang="en-IN" sz="2400" dirty="0">
                <a:latin typeface="Calibri" panose="020F0502020204030204" pitchFamily="34" charset="0"/>
                <a:ea typeface="Calibri" panose="020F0502020204030204" pitchFamily="34" charset="0"/>
                <a:cs typeface="Times New Roman" panose="02020603050405020304" pitchFamily="18" charset="0"/>
              </a:rPr>
              <a:t>l App to be able to perform Day-Ahead Load Forecasting.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7366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p:txBody>
          <a:bodyPr anchor="t"/>
          <a:lstStyle/>
          <a:p>
            <a:r>
              <a:rPr lang="en-US" dirty="0">
                <a:latin typeface="Century Gothic" panose="020B0502020202020204" pitchFamily="34" charset="0"/>
              </a:rPr>
              <a:t>1) </a:t>
            </a:r>
            <a:r>
              <a:rPr lang="en-US" dirty="0" err="1">
                <a:latin typeface="Century Gothic" panose="020B0502020202020204" pitchFamily="34" charset="0"/>
              </a:rPr>
              <a:t>importData.m</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85801" y="4876925"/>
            <a:ext cx="11097705" cy="1447800"/>
          </a:xfrm>
        </p:spPr>
        <p:txBody>
          <a:bodyPr/>
          <a:lstStyle/>
          <a:p>
            <a:r>
              <a:rPr lang="en-US" sz="2000" cap="none" dirty="0">
                <a:latin typeface="Century Gothic" panose="020B0502020202020204" pitchFamily="34" charset="0"/>
                <a:cs typeface="Times New Roman" panose="02020603050405020304" pitchFamily="18" charset="0"/>
              </a:rPr>
              <a:t>To read in historical hourly load excel spreadsheets downloaded from ISO New England</a:t>
            </a:r>
            <a:endParaRPr lang="en-IN" dirty="0"/>
          </a:p>
        </p:txBody>
      </p:sp>
      <p:pic>
        <p:nvPicPr>
          <p:cNvPr id="6" name="Picture 5">
            <a:extLst>
              <a:ext uri="{FF2B5EF4-FFF2-40B4-BE49-F238E27FC236}">
                <a16:creationId xmlns:a16="http://schemas.microsoft.com/office/drawing/2014/main" id="{9C256DFF-55E2-3560-3919-52F363A995B6}"/>
              </a:ext>
            </a:extLst>
          </p:cNvPr>
          <p:cNvPicPr>
            <a:picLocks noChangeAspect="1"/>
          </p:cNvPicPr>
          <p:nvPr/>
        </p:nvPicPr>
        <p:blipFill>
          <a:blip r:embed="rId2"/>
          <a:stretch>
            <a:fillRect/>
          </a:stretch>
        </p:blipFill>
        <p:spPr>
          <a:xfrm>
            <a:off x="2179456" y="1677931"/>
            <a:ext cx="9326743" cy="3502137"/>
          </a:xfrm>
          <a:prstGeom prst="rect">
            <a:avLst/>
          </a:prstGeom>
        </p:spPr>
      </p:pic>
      <p:pic>
        <p:nvPicPr>
          <p:cNvPr id="12" name="Picture 11">
            <a:extLst>
              <a:ext uri="{FF2B5EF4-FFF2-40B4-BE49-F238E27FC236}">
                <a16:creationId xmlns:a16="http://schemas.microsoft.com/office/drawing/2014/main" id="{BF92A7AD-D008-6EBB-2F5A-CE7351BDFD8E}"/>
              </a:ext>
            </a:extLst>
          </p:cNvPr>
          <p:cNvPicPr>
            <a:picLocks noChangeAspect="1"/>
          </p:cNvPicPr>
          <p:nvPr/>
        </p:nvPicPr>
        <p:blipFill>
          <a:blip r:embed="rId3"/>
          <a:stretch>
            <a:fillRect/>
          </a:stretch>
        </p:blipFill>
        <p:spPr>
          <a:xfrm>
            <a:off x="75245" y="1677931"/>
            <a:ext cx="2003012" cy="1243629"/>
          </a:xfrm>
          <a:prstGeom prst="rect">
            <a:avLst/>
          </a:prstGeom>
        </p:spPr>
      </p:pic>
    </p:spTree>
    <p:extLst>
      <p:ext uri="{BB962C8B-B14F-4D97-AF65-F5344CB8AC3E}">
        <p14:creationId xmlns:p14="http://schemas.microsoft.com/office/powerpoint/2010/main" val="334428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1E87EAA-2F63-A8BA-070A-F8CF27979E76}"/>
              </a:ext>
            </a:extLst>
          </p:cNvPr>
          <p:cNvSpPr>
            <a:spLocks noGrp="1"/>
          </p:cNvSpPr>
          <p:nvPr>
            <p:ph type="body" idx="1"/>
          </p:nvPr>
        </p:nvSpPr>
        <p:spPr>
          <a:xfrm>
            <a:off x="490665" y="-114299"/>
            <a:ext cx="11506200" cy="1447800"/>
          </a:xfrm>
        </p:spPr>
        <p:txBody>
          <a:bodyPr anchor="ctr">
            <a:normAutofit/>
          </a:bodyPr>
          <a:lstStyle/>
          <a:p>
            <a:r>
              <a:rPr lang="en-US" sz="2400" dirty="0">
                <a:latin typeface="Century Gothic" panose="020B0502020202020204" pitchFamily="34" charset="0"/>
              </a:rPr>
              <a:t>Excel spreadsheet containing historical load &amp; temperature data from 2022</a:t>
            </a:r>
            <a:endParaRPr lang="en-IN" sz="2400" dirty="0">
              <a:latin typeface="Century Gothic" panose="020B0502020202020204" pitchFamily="34" charset="0"/>
            </a:endParaRPr>
          </a:p>
        </p:txBody>
      </p:sp>
      <p:pic>
        <p:nvPicPr>
          <p:cNvPr id="3" name="Picture 2">
            <a:extLst>
              <a:ext uri="{FF2B5EF4-FFF2-40B4-BE49-F238E27FC236}">
                <a16:creationId xmlns:a16="http://schemas.microsoft.com/office/drawing/2014/main" id="{E6720A71-351D-2686-65A3-7AB677973FBE}"/>
              </a:ext>
            </a:extLst>
          </p:cNvPr>
          <p:cNvPicPr>
            <a:picLocks noChangeAspect="1"/>
          </p:cNvPicPr>
          <p:nvPr/>
        </p:nvPicPr>
        <p:blipFill rotWithShape="1">
          <a:blip r:embed="rId2"/>
          <a:srcRect b="7075"/>
          <a:stretch/>
        </p:blipFill>
        <p:spPr>
          <a:xfrm>
            <a:off x="1979874" y="1053852"/>
            <a:ext cx="7305528" cy="5403877"/>
          </a:xfrm>
          <a:prstGeom prst="rect">
            <a:avLst/>
          </a:prstGeom>
        </p:spPr>
      </p:pic>
    </p:spTree>
    <p:extLst>
      <p:ext uri="{BB962C8B-B14F-4D97-AF65-F5344CB8AC3E}">
        <p14:creationId xmlns:p14="http://schemas.microsoft.com/office/powerpoint/2010/main" val="16713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p:txBody>
          <a:bodyPr anchor="t"/>
          <a:lstStyle/>
          <a:p>
            <a:r>
              <a:rPr lang="en-US" dirty="0">
                <a:latin typeface="Century Gothic" panose="020B0502020202020204" pitchFamily="34" charset="0"/>
              </a:rPr>
              <a:t>2) </a:t>
            </a:r>
            <a:r>
              <a:rPr lang="en-US" dirty="0" err="1">
                <a:latin typeface="Century Gothic" panose="020B0502020202020204" pitchFamily="34" charset="0"/>
              </a:rPr>
              <a:t>genPredictors.m</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85801" y="5337522"/>
            <a:ext cx="11097705" cy="1447800"/>
          </a:xfrm>
        </p:spPr>
        <p:txBody>
          <a:bodyPr/>
          <a:lstStyle/>
          <a:p>
            <a:r>
              <a:rPr lang="en-US" sz="2000" cap="none" dirty="0">
                <a:latin typeface="Century Gothic" panose="020B0502020202020204" pitchFamily="34" charset="0"/>
                <a:cs typeface="Times New Roman" panose="02020603050405020304" pitchFamily="18" charset="0"/>
              </a:rPr>
              <a:t>To generate a matrix of predictors (temperatures, day/week/holiday, etc.) for each electricity load observation</a:t>
            </a:r>
            <a:endParaRPr lang="en-IN" dirty="0"/>
          </a:p>
        </p:txBody>
      </p:sp>
      <p:pic>
        <p:nvPicPr>
          <p:cNvPr id="3" name="Picture 2">
            <a:extLst>
              <a:ext uri="{FF2B5EF4-FFF2-40B4-BE49-F238E27FC236}">
                <a16:creationId xmlns:a16="http://schemas.microsoft.com/office/drawing/2014/main" id="{0406F1B7-0EF1-3AC8-B8F4-BE572DC8F9FF}"/>
              </a:ext>
            </a:extLst>
          </p:cNvPr>
          <p:cNvPicPr>
            <a:picLocks noChangeAspect="1"/>
          </p:cNvPicPr>
          <p:nvPr/>
        </p:nvPicPr>
        <p:blipFill>
          <a:blip r:embed="rId2"/>
          <a:stretch>
            <a:fillRect/>
          </a:stretch>
        </p:blipFill>
        <p:spPr>
          <a:xfrm>
            <a:off x="309513" y="1520478"/>
            <a:ext cx="11572974" cy="3965792"/>
          </a:xfrm>
          <a:prstGeom prst="rect">
            <a:avLst/>
          </a:prstGeom>
        </p:spPr>
      </p:pic>
    </p:spTree>
    <p:extLst>
      <p:ext uri="{BB962C8B-B14F-4D97-AF65-F5344CB8AC3E}">
        <p14:creationId xmlns:p14="http://schemas.microsoft.com/office/powerpoint/2010/main" val="245146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dirty="0">
                <a:latin typeface="Century Gothic" panose="020B0502020202020204" pitchFamily="34" charset="0"/>
              </a:rPr>
              <a:t>3) </a:t>
            </a:r>
            <a:r>
              <a:rPr lang="en-US" dirty="0" err="1">
                <a:latin typeface="Century Gothic" panose="020B0502020202020204" pitchFamily="34" charset="0"/>
              </a:rPr>
              <a:t>LoadScriptNN.m</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1094295" y="984891"/>
            <a:ext cx="11097705" cy="805032"/>
          </a:xfrm>
        </p:spPr>
        <p:txBody>
          <a:bodyPr/>
          <a:lstStyle/>
          <a:p>
            <a:r>
              <a:rPr lang="en-US" sz="2000" cap="none" dirty="0">
                <a:latin typeface="Century Gothic" panose="020B0502020202020204" pitchFamily="34" charset="0"/>
                <a:cs typeface="Times New Roman" panose="02020603050405020304" pitchFamily="18" charset="0"/>
              </a:rPr>
              <a:t>Main function to call the rest of the functions, to train, validate and test the Neural Network, and to show the graphical error analysis.</a:t>
            </a:r>
            <a:endParaRPr lang="en-IN" dirty="0"/>
          </a:p>
        </p:txBody>
      </p:sp>
      <p:pic>
        <p:nvPicPr>
          <p:cNvPr id="3" name="Picture 2">
            <a:extLst>
              <a:ext uri="{FF2B5EF4-FFF2-40B4-BE49-F238E27FC236}">
                <a16:creationId xmlns:a16="http://schemas.microsoft.com/office/drawing/2014/main" id="{AF1136C5-72B0-155B-8B77-A219548CBE7D}"/>
              </a:ext>
            </a:extLst>
          </p:cNvPr>
          <p:cNvPicPr>
            <a:picLocks noChangeAspect="1"/>
          </p:cNvPicPr>
          <p:nvPr/>
        </p:nvPicPr>
        <p:blipFill>
          <a:blip r:embed="rId2"/>
          <a:stretch>
            <a:fillRect/>
          </a:stretch>
        </p:blipFill>
        <p:spPr>
          <a:xfrm>
            <a:off x="2738693" y="2424280"/>
            <a:ext cx="7197159" cy="4353494"/>
          </a:xfrm>
          <a:prstGeom prst="rect">
            <a:avLst/>
          </a:prstGeom>
        </p:spPr>
      </p:pic>
      <p:sp>
        <p:nvSpPr>
          <p:cNvPr id="4" name="Title 7">
            <a:extLst>
              <a:ext uri="{FF2B5EF4-FFF2-40B4-BE49-F238E27FC236}">
                <a16:creationId xmlns:a16="http://schemas.microsoft.com/office/drawing/2014/main" id="{7A5A073E-EC71-304D-4F55-9624F38797F4}"/>
              </a:ext>
            </a:extLst>
          </p:cNvPr>
          <p:cNvSpPr txBox="1">
            <a:spLocks/>
          </p:cNvSpPr>
          <p:nvPr/>
        </p:nvSpPr>
        <p:spPr>
          <a:xfrm>
            <a:off x="1225500" y="1745855"/>
            <a:ext cx="10131427" cy="6784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latin typeface="Century Gothic" panose="020B0502020202020204" pitchFamily="34" charset="0"/>
              </a:rPr>
              <a:t>Part I – Gather dataset and generate input predictor matrix</a:t>
            </a:r>
            <a:endParaRPr lang="en-IN" sz="2400">
              <a:latin typeface="Century Gothic" panose="020B0502020202020204" pitchFamily="34" charset="0"/>
            </a:endParaRPr>
          </a:p>
        </p:txBody>
      </p:sp>
    </p:spTree>
    <p:extLst>
      <p:ext uri="{BB962C8B-B14F-4D97-AF65-F5344CB8AC3E}">
        <p14:creationId xmlns:p14="http://schemas.microsoft.com/office/powerpoint/2010/main" val="1121520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a:latin typeface="Century Gothic" panose="020B0502020202020204" pitchFamily="34" charset="0"/>
              </a:rPr>
              <a:t>3) </a:t>
            </a:r>
            <a:r>
              <a:rPr lang="en-US" err="1">
                <a:latin typeface="Century Gothic" panose="020B0502020202020204" pitchFamily="34" charset="0"/>
              </a:rPr>
              <a:t>LoadScriptNN.m</a:t>
            </a:r>
            <a:endParaRPr lang="en-IN">
              <a:latin typeface="Century Gothic" panose="020B0502020202020204" pitchFamily="34" charset="0"/>
            </a:endParaRPr>
          </a:p>
        </p:txBody>
      </p:sp>
      <p:sp>
        <p:nvSpPr>
          <p:cNvPr id="4" name="Title 7">
            <a:extLst>
              <a:ext uri="{FF2B5EF4-FFF2-40B4-BE49-F238E27FC236}">
                <a16:creationId xmlns:a16="http://schemas.microsoft.com/office/drawing/2014/main" id="{7A5A073E-EC71-304D-4F55-9624F38797F4}"/>
              </a:ext>
            </a:extLst>
          </p:cNvPr>
          <p:cNvSpPr txBox="1">
            <a:spLocks/>
          </p:cNvSpPr>
          <p:nvPr/>
        </p:nvSpPr>
        <p:spPr>
          <a:xfrm>
            <a:off x="1374772" y="793629"/>
            <a:ext cx="10131427" cy="6784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latin typeface="Century Gothic" panose="020B0502020202020204" pitchFamily="34" charset="0"/>
              </a:rPr>
              <a:t>Part II – Split dataset to create Training set and Test set</a:t>
            </a:r>
            <a:endParaRPr lang="en-IN" sz="2400">
              <a:latin typeface="Century Gothic" panose="020B0502020202020204" pitchFamily="34" charset="0"/>
            </a:endParaRPr>
          </a:p>
        </p:txBody>
      </p:sp>
      <p:pic>
        <p:nvPicPr>
          <p:cNvPr id="5" name="Picture 4">
            <a:extLst>
              <a:ext uri="{FF2B5EF4-FFF2-40B4-BE49-F238E27FC236}">
                <a16:creationId xmlns:a16="http://schemas.microsoft.com/office/drawing/2014/main" id="{62352079-98B8-6176-0FE9-1CA5CAD9345B}"/>
              </a:ext>
            </a:extLst>
          </p:cNvPr>
          <p:cNvPicPr>
            <a:picLocks noChangeAspect="1"/>
          </p:cNvPicPr>
          <p:nvPr/>
        </p:nvPicPr>
        <p:blipFill>
          <a:blip r:embed="rId2"/>
          <a:stretch>
            <a:fillRect/>
          </a:stretch>
        </p:blipFill>
        <p:spPr>
          <a:xfrm>
            <a:off x="1077601" y="1631519"/>
            <a:ext cx="10036797" cy="5007583"/>
          </a:xfrm>
          <a:prstGeom prst="rect">
            <a:avLst/>
          </a:prstGeom>
        </p:spPr>
      </p:pic>
    </p:spTree>
    <p:extLst>
      <p:ext uri="{BB962C8B-B14F-4D97-AF65-F5344CB8AC3E}">
        <p14:creationId xmlns:p14="http://schemas.microsoft.com/office/powerpoint/2010/main" val="42216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AE93F49-8855-B98C-1FE4-78B07010A229}"/>
              </a:ext>
            </a:extLst>
          </p:cNvPr>
          <p:cNvSpPr>
            <a:spLocks noGrp="1"/>
          </p:cNvSpPr>
          <p:nvPr>
            <p:ph type="body" idx="1"/>
          </p:nvPr>
        </p:nvSpPr>
        <p:spPr>
          <a:xfrm>
            <a:off x="1248878" y="897730"/>
            <a:ext cx="4709054" cy="576262"/>
          </a:xfrm>
        </p:spPr>
        <p:txBody>
          <a:bodyPr/>
          <a:lstStyle/>
          <a:p>
            <a:r>
              <a:rPr lang="en-US" sz="2800" dirty="0">
                <a:latin typeface="Century Gothic" panose="020B0502020202020204" pitchFamily="34" charset="0"/>
              </a:rPr>
              <a:t>Target matrix having system load data for 2018-2022 </a:t>
            </a:r>
            <a:endParaRPr lang="en-IN" dirty="0"/>
          </a:p>
        </p:txBody>
      </p:sp>
      <p:sp>
        <p:nvSpPr>
          <p:cNvPr id="9" name="Text Placeholder 8">
            <a:extLst>
              <a:ext uri="{FF2B5EF4-FFF2-40B4-BE49-F238E27FC236}">
                <a16:creationId xmlns:a16="http://schemas.microsoft.com/office/drawing/2014/main" id="{88759458-C40E-5436-866D-5843A0971941}"/>
              </a:ext>
            </a:extLst>
          </p:cNvPr>
          <p:cNvSpPr>
            <a:spLocks noGrp="1"/>
          </p:cNvSpPr>
          <p:nvPr>
            <p:ph type="body" sz="quarter" idx="3"/>
          </p:nvPr>
        </p:nvSpPr>
        <p:spPr>
          <a:xfrm>
            <a:off x="6783182" y="609599"/>
            <a:ext cx="4722813" cy="576262"/>
          </a:xfrm>
        </p:spPr>
        <p:txBody>
          <a:bodyPr/>
          <a:lstStyle/>
          <a:p>
            <a:r>
              <a:rPr lang="en-US" dirty="0">
                <a:latin typeface="Century Gothic" panose="020B0502020202020204" pitchFamily="34" charset="0"/>
              </a:rPr>
              <a:t>Excel file having list of holidays from 2018-2022</a:t>
            </a:r>
            <a:endParaRPr lang="en-IN" dirty="0">
              <a:latin typeface="Century Gothic" panose="020B0502020202020204" pitchFamily="34" charset="0"/>
            </a:endParaRPr>
          </a:p>
        </p:txBody>
      </p:sp>
      <p:pic>
        <p:nvPicPr>
          <p:cNvPr id="4" name="Picture 3">
            <a:extLst>
              <a:ext uri="{FF2B5EF4-FFF2-40B4-BE49-F238E27FC236}">
                <a16:creationId xmlns:a16="http://schemas.microsoft.com/office/drawing/2014/main" id="{B6C5B8AC-36C2-8BF0-8792-39AD232D64E8}"/>
              </a:ext>
            </a:extLst>
          </p:cNvPr>
          <p:cNvPicPr>
            <a:picLocks noChangeAspect="1"/>
          </p:cNvPicPr>
          <p:nvPr/>
        </p:nvPicPr>
        <p:blipFill>
          <a:blip r:embed="rId2"/>
          <a:stretch>
            <a:fillRect/>
          </a:stretch>
        </p:blipFill>
        <p:spPr>
          <a:xfrm>
            <a:off x="1248878" y="1473992"/>
            <a:ext cx="4042213" cy="5126333"/>
          </a:xfrm>
          <a:prstGeom prst="rect">
            <a:avLst/>
          </a:prstGeom>
        </p:spPr>
      </p:pic>
      <p:pic>
        <p:nvPicPr>
          <p:cNvPr id="6" name="Picture 5">
            <a:extLst>
              <a:ext uri="{FF2B5EF4-FFF2-40B4-BE49-F238E27FC236}">
                <a16:creationId xmlns:a16="http://schemas.microsoft.com/office/drawing/2014/main" id="{1CD1D54E-B948-CF72-9370-2E9063D04918}"/>
              </a:ext>
            </a:extLst>
          </p:cNvPr>
          <p:cNvPicPr>
            <a:picLocks noChangeAspect="1"/>
          </p:cNvPicPr>
          <p:nvPr/>
        </p:nvPicPr>
        <p:blipFill>
          <a:blip r:embed="rId3"/>
          <a:stretch>
            <a:fillRect/>
          </a:stretch>
        </p:blipFill>
        <p:spPr>
          <a:xfrm>
            <a:off x="6783182" y="1354932"/>
            <a:ext cx="3412181" cy="5288738"/>
          </a:xfrm>
          <a:prstGeom prst="rect">
            <a:avLst/>
          </a:prstGeom>
        </p:spPr>
      </p:pic>
    </p:spTree>
    <p:extLst>
      <p:ext uri="{BB962C8B-B14F-4D97-AF65-F5344CB8AC3E}">
        <p14:creationId xmlns:p14="http://schemas.microsoft.com/office/powerpoint/2010/main" val="164095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a:latin typeface="Century Gothic" panose="020B0502020202020204" pitchFamily="34" charset="0"/>
              </a:rPr>
              <a:t>3) </a:t>
            </a:r>
            <a:r>
              <a:rPr lang="en-US" err="1">
                <a:latin typeface="Century Gothic" panose="020B0502020202020204" pitchFamily="34" charset="0"/>
              </a:rPr>
              <a:t>LoadScriptNN.m</a:t>
            </a:r>
            <a:endParaRPr lang="en-IN">
              <a:latin typeface="Century Gothic" panose="020B0502020202020204" pitchFamily="34" charset="0"/>
            </a:endParaRPr>
          </a:p>
        </p:txBody>
      </p:sp>
      <p:sp>
        <p:nvSpPr>
          <p:cNvPr id="4" name="Title 7">
            <a:extLst>
              <a:ext uri="{FF2B5EF4-FFF2-40B4-BE49-F238E27FC236}">
                <a16:creationId xmlns:a16="http://schemas.microsoft.com/office/drawing/2014/main" id="{7A5A073E-EC71-304D-4F55-9624F38797F4}"/>
              </a:ext>
            </a:extLst>
          </p:cNvPr>
          <p:cNvSpPr txBox="1">
            <a:spLocks/>
          </p:cNvSpPr>
          <p:nvPr/>
        </p:nvSpPr>
        <p:spPr>
          <a:xfrm>
            <a:off x="1374772" y="963311"/>
            <a:ext cx="10131427" cy="678425"/>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2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latin typeface="Century Gothic" panose="020B0502020202020204" pitchFamily="34" charset="0"/>
              </a:rPr>
              <a:t>Part III – Perform training and testing to build the load forecasting model</a:t>
            </a:r>
            <a:endParaRPr lang="en-IN" sz="2400">
              <a:latin typeface="Century Gothic" panose="020B0502020202020204" pitchFamily="34" charset="0"/>
            </a:endParaRPr>
          </a:p>
        </p:txBody>
      </p:sp>
      <p:pic>
        <p:nvPicPr>
          <p:cNvPr id="5" name="Picture 4">
            <a:extLst>
              <a:ext uri="{FF2B5EF4-FFF2-40B4-BE49-F238E27FC236}">
                <a16:creationId xmlns:a16="http://schemas.microsoft.com/office/drawing/2014/main" id="{0A7C8F96-0B46-6780-1919-A2FB3555B607}"/>
              </a:ext>
            </a:extLst>
          </p:cNvPr>
          <p:cNvPicPr>
            <a:picLocks noChangeAspect="1"/>
          </p:cNvPicPr>
          <p:nvPr/>
        </p:nvPicPr>
        <p:blipFill>
          <a:blip r:embed="rId2"/>
          <a:stretch>
            <a:fillRect/>
          </a:stretch>
        </p:blipFill>
        <p:spPr>
          <a:xfrm>
            <a:off x="1648855" y="1641736"/>
            <a:ext cx="8894290" cy="4931378"/>
          </a:xfrm>
          <a:prstGeom prst="rect">
            <a:avLst/>
          </a:prstGeom>
        </p:spPr>
      </p:pic>
    </p:spTree>
    <p:extLst>
      <p:ext uri="{BB962C8B-B14F-4D97-AF65-F5344CB8AC3E}">
        <p14:creationId xmlns:p14="http://schemas.microsoft.com/office/powerpoint/2010/main" val="227567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6354-B928-8606-78C2-0262BF9464E5}"/>
              </a:ext>
            </a:extLst>
          </p:cNvPr>
          <p:cNvSpPr>
            <a:spLocks noGrp="1"/>
          </p:cNvSpPr>
          <p:nvPr>
            <p:ph type="title"/>
          </p:nvPr>
        </p:nvSpPr>
        <p:spPr/>
        <p:txBody>
          <a:bodyPr/>
          <a:lstStyle/>
          <a:p>
            <a:r>
              <a:rPr lang="en-US">
                <a:latin typeface="Century Gothic" panose="020B0502020202020204" pitchFamily="34" charset="0"/>
                <a:cs typeface="Times New Roman" panose="02020603050405020304" pitchFamily="18" charset="0"/>
              </a:rPr>
              <a:t>Formula for calculating error</a:t>
            </a:r>
            <a:endParaRPr lang="en-IN">
              <a:latin typeface="Century Gothic" panose="020B0502020202020204" pitchFamily="34" charset="0"/>
              <a:cs typeface="Times New Roman" panose="02020603050405020304" pitchFamily="18" charset="0"/>
            </a:endParaRPr>
          </a:p>
        </p:txBody>
      </p:sp>
      <p:pic>
        <p:nvPicPr>
          <p:cNvPr id="1026" name="Picture 2" descr="How to Calculate MAPE in Python? - GeeksforGeeks">
            <a:extLst>
              <a:ext uri="{FF2B5EF4-FFF2-40B4-BE49-F238E27FC236}">
                <a16:creationId xmlns:a16="http://schemas.microsoft.com/office/drawing/2014/main" id="{C50692FA-A814-B5DD-5AED-281FE37905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5287" y="3010959"/>
            <a:ext cx="8172450" cy="1781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D2DE89-A075-5326-BF22-A53D4530F162}"/>
              </a:ext>
            </a:extLst>
          </p:cNvPr>
          <p:cNvSpPr txBox="1"/>
          <p:nvPr/>
        </p:nvSpPr>
        <p:spPr>
          <a:xfrm flipH="1">
            <a:off x="3604361" y="1987687"/>
            <a:ext cx="4983278" cy="923330"/>
          </a:xfrm>
          <a:prstGeom prst="rect">
            <a:avLst/>
          </a:prstGeom>
          <a:noFill/>
        </p:spPr>
        <p:txBody>
          <a:bodyPr wrap="square" rtlCol="0">
            <a:spAutoFit/>
          </a:bodyPr>
          <a:lstStyle/>
          <a:p>
            <a:r>
              <a:rPr lang="en-US">
                <a:latin typeface="Century Gothic" panose="020B0502020202020204" pitchFamily="34" charset="0"/>
                <a:cs typeface="Times New Roman" panose="02020603050405020304" pitchFamily="18" charset="0"/>
              </a:rPr>
              <a:t>MAPE = Mean Absolute Percentage Error</a:t>
            </a:r>
          </a:p>
          <a:p>
            <a:r>
              <a:rPr lang="en-US">
                <a:latin typeface="Century Gothic" panose="020B0502020202020204" pitchFamily="34" charset="0"/>
                <a:cs typeface="Times New Roman" panose="02020603050405020304" pitchFamily="18" charset="0"/>
              </a:rPr>
              <a:t>MAE   = Mean Absolute Error</a:t>
            </a:r>
          </a:p>
          <a:p>
            <a:r>
              <a:rPr lang="en-US">
                <a:latin typeface="Century Gothic" panose="020B0502020202020204" pitchFamily="34" charset="0"/>
                <a:cs typeface="Times New Roman" panose="02020603050405020304" pitchFamily="18" charset="0"/>
              </a:rPr>
              <a:t>              n = No. of data values</a:t>
            </a:r>
            <a:endParaRPr lang="en-IN">
              <a:latin typeface="Century Gothic" panose="020B0502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08E548D-0599-126B-0640-62F08D7EDF99}"/>
              </a:ext>
            </a:extLst>
          </p:cNvPr>
          <p:cNvPicPr>
            <a:picLocks noChangeAspect="1"/>
          </p:cNvPicPr>
          <p:nvPr/>
        </p:nvPicPr>
        <p:blipFill>
          <a:blip r:embed="rId3"/>
          <a:stretch>
            <a:fillRect/>
          </a:stretch>
        </p:blipFill>
        <p:spPr>
          <a:xfrm>
            <a:off x="2063038" y="5102818"/>
            <a:ext cx="7376947" cy="945236"/>
          </a:xfrm>
          <a:prstGeom prst="rect">
            <a:avLst/>
          </a:prstGeom>
        </p:spPr>
      </p:pic>
    </p:spTree>
    <p:extLst>
      <p:ext uri="{BB962C8B-B14F-4D97-AF65-F5344CB8AC3E}">
        <p14:creationId xmlns:p14="http://schemas.microsoft.com/office/powerpoint/2010/main" val="26666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5175"/>
            <a:ext cx="10131427" cy="678425"/>
          </a:xfrm>
        </p:spPr>
        <p:txBody>
          <a:bodyPr anchor="t"/>
          <a:lstStyle/>
          <a:p>
            <a:r>
              <a:rPr lang="en-US">
                <a:latin typeface="Century Gothic" panose="020B0502020202020204" pitchFamily="34" charset="0"/>
              </a:rPr>
              <a:t>3) </a:t>
            </a:r>
            <a:r>
              <a:rPr lang="en-US" err="1">
                <a:latin typeface="Century Gothic" panose="020B0502020202020204" pitchFamily="34" charset="0"/>
              </a:rPr>
              <a:t>LoadScriptNN.m</a:t>
            </a:r>
            <a:endParaRPr lang="en-IN">
              <a:latin typeface="Century Gothic" panose="020B0502020202020204" pitchFamily="34" charset="0"/>
            </a:endParaRPr>
          </a:p>
        </p:txBody>
      </p:sp>
      <p:sp>
        <p:nvSpPr>
          <p:cNvPr id="4" name="Title 7">
            <a:extLst>
              <a:ext uri="{FF2B5EF4-FFF2-40B4-BE49-F238E27FC236}">
                <a16:creationId xmlns:a16="http://schemas.microsoft.com/office/drawing/2014/main" id="{7A5A073E-EC71-304D-4F55-9624F38797F4}"/>
              </a:ext>
            </a:extLst>
          </p:cNvPr>
          <p:cNvSpPr txBox="1">
            <a:spLocks/>
          </p:cNvSpPr>
          <p:nvPr/>
        </p:nvSpPr>
        <p:spPr>
          <a:xfrm>
            <a:off x="1374772" y="893150"/>
            <a:ext cx="10131427" cy="6784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latin typeface="Century Gothic" panose="020B0502020202020204" pitchFamily="34" charset="0"/>
              </a:rPr>
              <a:t>Part IV – Perform Error Analysis on testing results</a:t>
            </a:r>
            <a:endParaRPr lang="en-IN" sz="2400">
              <a:latin typeface="Century Gothic" panose="020B0502020202020204" pitchFamily="34" charset="0"/>
            </a:endParaRPr>
          </a:p>
        </p:txBody>
      </p:sp>
      <p:pic>
        <p:nvPicPr>
          <p:cNvPr id="7" name="Picture 6">
            <a:extLst>
              <a:ext uri="{FF2B5EF4-FFF2-40B4-BE49-F238E27FC236}">
                <a16:creationId xmlns:a16="http://schemas.microsoft.com/office/drawing/2014/main" id="{0ECB0B06-8A48-98D2-3876-C4829A2FB659}"/>
              </a:ext>
            </a:extLst>
          </p:cNvPr>
          <p:cNvPicPr>
            <a:picLocks noChangeAspect="1"/>
          </p:cNvPicPr>
          <p:nvPr/>
        </p:nvPicPr>
        <p:blipFill>
          <a:blip r:embed="rId2"/>
          <a:stretch>
            <a:fillRect/>
          </a:stretch>
        </p:blipFill>
        <p:spPr>
          <a:xfrm>
            <a:off x="486283" y="1699089"/>
            <a:ext cx="11438364" cy="4649963"/>
          </a:xfrm>
          <a:prstGeom prst="rect">
            <a:avLst/>
          </a:prstGeom>
        </p:spPr>
      </p:pic>
    </p:spTree>
    <p:extLst>
      <p:ext uri="{BB962C8B-B14F-4D97-AF65-F5344CB8AC3E}">
        <p14:creationId xmlns:p14="http://schemas.microsoft.com/office/powerpoint/2010/main" val="341652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a:latin typeface="Century Gothic" panose="020B0502020202020204" pitchFamily="34" charset="0"/>
              </a:rPr>
              <a:t>3) </a:t>
            </a:r>
            <a:r>
              <a:rPr lang="en-US" err="1">
                <a:latin typeface="Century Gothic" panose="020B0502020202020204" pitchFamily="34" charset="0"/>
              </a:rPr>
              <a:t>LoadScriptNN.m</a:t>
            </a:r>
            <a:endParaRPr lang="en-IN">
              <a:latin typeface="Century Gothic" panose="020B0502020202020204" pitchFamily="34" charset="0"/>
            </a:endParaRPr>
          </a:p>
        </p:txBody>
      </p:sp>
      <p:sp>
        <p:nvSpPr>
          <p:cNvPr id="4" name="Title 7">
            <a:extLst>
              <a:ext uri="{FF2B5EF4-FFF2-40B4-BE49-F238E27FC236}">
                <a16:creationId xmlns:a16="http://schemas.microsoft.com/office/drawing/2014/main" id="{7A5A073E-EC71-304D-4F55-9624F38797F4}"/>
              </a:ext>
            </a:extLst>
          </p:cNvPr>
          <p:cNvSpPr txBox="1">
            <a:spLocks/>
          </p:cNvSpPr>
          <p:nvPr/>
        </p:nvSpPr>
        <p:spPr>
          <a:xfrm>
            <a:off x="1374772" y="963311"/>
            <a:ext cx="10131427" cy="6784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latin typeface="Century Gothic" panose="020B0502020202020204" pitchFamily="34" charset="0"/>
              </a:rPr>
              <a:t>Part IV – Perform Error Analysis on testing results (contd.)</a:t>
            </a:r>
            <a:endParaRPr lang="en-IN" sz="2400">
              <a:latin typeface="Century Gothic" panose="020B0502020202020204" pitchFamily="34" charset="0"/>
            </a:endParaRPr>
          </a:p>
        </p:txBody>
      </p:sp>
      <p:pic>
        <p:nvPicPr>
          <p:cNvPr id="5" name="Picture 4">
            <a:extLst>
              <a:ext uri="{FF2B5EF4-FFF2-40B4-BE49-F238E27FC236}">
                <a16:creationId xmlns:a16="http://schemas.microsoft.com/office/drawing/2014/main" id="{FBB5FADD-930C-E92D-E0D7-FF04CB218AEC}"/>
              </a:ext>
            </a:extLst>
          </p:cNvPr>
          <p:cNvPicPr>
            <a:picLocks noChangeAspect="1"/>
          </p:cNvPicPr>
          <p:nvPr/>
        </p:nvPicPr>
        <p:blipFill rotWithShape="1">
          <a:blip r:embed="rId2"/>
          <a:srcRect r="24988"/>
          <a:stretch/>
        </p:blipFill>
        <p:spPr>
          <a:xfrm>
            <a:off x="326111" y="2249818"/>
            <a:ext cx="11539778" cy="2358363"/>
          </a:xfrm>
          <a:prstGeom prst="rect">
            <a:avLst/>
          </a:prstGeom>
        </p:spPr>
      </p:pic>
    </p:spTree>
    <p:extLst>
      <p:ext uri="{BB962C8B-B14F-4D97-AF65-F5344CB8AC3E}">
        <p14:creationId xmlns:p14="http://schemas.microsoft.com/office/powerpoint/2010/main" val="24452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D51C-8737-D487-7BB5-27CEE088EBFD}"/>
              </a:ext>
            </a:extLst>
          </p:cNvPr>
          <p:cNvSpPr>
            <a:spLocks noGrp="1"/>
          </p:cNvSpPr>
          <p:nvPr>
            <p:ph type="title"/>
          </p:nvPr>
        </p:nvSpPr>
        <p:spPr/>
        <p:txBody>
          <a:bodyPr>
            <a:normAutofit/>
          </a:bodyPr>
          <a:lstStyle/>
          <a:p>
            <a:r>
              <a:rPr lang="en-IN" dirty="0">
                <a:latin typeface="Century Gothic" panose="020B0502020202020204" pitchFamily="34" charset="0"/>
              </a:rPr>
              <a:t>optimization</a:t>
            </a:r>
            <a:endParaRPr lang="en-IN" sz="32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DC11CB2A-0957-1F84-42AD-FBB2D5BEA3B0}"/>
              </a:ext>
            </a:extLst>
          </p:cNvPr>
          <p:cNvSpPr>
            <a:spLocks noGrp="1"/>
          </p:cNvSpPr>
          <p:nvPr>
            <p:ph idx="1"/>
          </p:nvPr>
        </p:nvSpPr>
        <p:spPr>
          <a:xfrm>
            <a:off x="685800" y="1604433"/>
            <a:ext cx="10131425" cy="3649133"/>
          </a:xfrm>
        </p:spPr>
        <p:txBody>
          <a:bodyPr>
            <a:normAutofit/>
          </a:bodyPr>
          <a:lstStyle/>
          <a:p>
            <a:pPr marL="0" indent="0">
              <a:lnSpc>
                <a:spcPct val="150000"/>
              </a:lnSpc>
              <a:buNone/>
            </a:pPr>
            <a:r>
              <a:rPr lang="en-IN" sz="2000" dirty="0"/>
              <a:t>     </a:t>
            </a:r>
          </a:p>
          <a:p>
            <a:pPr marL="0" indent="0">
              <a:lnSpc>
                <a:spcPct val="150000"/>
              </a:lnSpc>
              <a:buNone/>
            </a:pPr>
            <a:r>
              <a:rPr lang="en-IN" sz="2000" dirty="0"/>
              <a:t>Accurate and reliable forecasting techniques can contribute to:</a:t>
            </a:r>
          </a:p>
          <a:p>
            <a:pPr>
              <a:lnSpc>
                <a:spcPct val="150000"/>
              </a:lnSpc>
            </a:pPr>
            <a:r>
              <a:rPr lang="en-IN" sz="2000" dirty="0"/>
              <a:t>Supply and demand planning</a:t>
            </a:r>
          </a:p>
          <a:p>
            <a:pPr>
              <a:lnSpc>
                <a:spcPct val="150000"/>
              </a:lnSpc>
            </a:pPr>
            <a:r>
              <a:rPr lang="en-IN" sz="2000" dirty="0"/>
              <a:t>Strengthen the reliability of the grid.</a:t>
            </a:r>
          </a:p>
          <a:p>
            <a:pPr>
              <a:lnSpc>
                <a:spcPct val="150000"/>
              </a:lnSpc>
            </a:pPr>
            <a:r>
              <a:rPr lang="en-IN" sz="2000" dirty="0"/>
              <a:t>Optimising </a:t>
            </a:r>
            <a:r>
              <a:rPr lang="en-US" sz="2000" dirty="0"/>
              <a:t>our </a:t>
            </a:r>
            <a:r>
              <a:rPr lang="en-IN" sz="2000" dirty="0"/>
              <a:t>power system for peak </a:t>
            </a:r>
            <a:r>
              <a:rPr lang="en-US" sz="2000" dirty="0"/>
              <a:t>times</a:t>
            </a:r>
            <a:r>
              <a:rPr lang="en-IN" sz="2000" dirty="0"/>
              <a:t>.</a:t>
            </a:r>
          </a:p>
          <a:p>
            <a:pPr>
              <a:lnSpc>
                <a:spcPct val="150000"/>
              </a:lnSpc>
            </a:pPr>
            <a:r>
              <a:rPr lang="en-IN" sz="2000" dirty="0"/>
              <a:t>Integration of renewable energy sources with existing power system.</a:t>
            </a:r>
          </a:p>
          <a:p>
            <a:pPr marL="0" indent="0">
              <a:lnSpc>
                <a:spcPct val="150000"/>
              </a:lnSpc>
              <a:buNone/>
            </a:pPr>
            <a:endParaRPr lang="en-IN" sz="2000" dirty="0"/>
          </a:p>
        </p:txBody>
      </p:sp>
    </p:spTree>
    <p:extLst>
      <p:ext uri="{BB962C8B-B14F-4D97-AF65-F5344CB8AC3E}">
        <p14:creationId xmlns:p14="http://schemas.microsoft.com/office/powerpoint/2010/main" val="1749723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1762812" y="1168924"/>
            <a:ext cx="8804635" cy="1630553"/>
          </a:xfrm>
        </p:spPr>
        <p:txBody>
          <a:bodyPr>
            <a:noAutofit/>
          </a:bodyPr>
          <a:lstStyle/>
          <a:p>
            <a:pPr algn="ctr"/>
            <a:r>
              <a:rPr lang="en-US" sz="3600">
                <a:latin typeface="Century Gothic" panose="020B0502020202020204" pitchFamily="34" charset="0"/>
                <a:cs typeface="Times New Roman" panose="02020603050405020304" pitchFamily="18" charset="0"/>
              </a:rPr>
              <a:t>Graphical error comparison b/w 3 algorithms</a:t>
            </a:r>
            <a:endParaRPr lang="en-IN" sz="3600">
              <a:latin typeface="Century Gothic" panose="020B0502020202020204" pitchFamily="34" charset="0"/>
              <a:cs typeface="Times New Roman" panose="02020603050405020304" pitchFamily="18" charset="0"/>
            </a:endParaRPr>
          </a:p>
        </p:txBody>
      </p:sp>
      <p:pic>
        <p:nvPicPr>
          <p:cNvPr id="2050" name="Picture 2" descr="Stocks Illustrations and Stock Art. 1,082,509 Stocks illustration graphics  and vector EPS clip art available to search from thousands of royalty free  clipart providers.">
            <a:extLst>
              <a:ext uri="{FF2B5EF4-FFF2-40B4-BE49-F238E27FC236}">
                <a16:creationId xmlns:a16="http://schemas.microsoft.com/office/drawing/2014/main" id="{3D44459C-C7FA-52A9-A664-66CDFC9003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9" t="4786" r="7647" b="8847"/>
          <a:stretch/>
        </p:blipFill>
        <p:spPr bwMode="auto">
          <a:xfrm>
            <a:off x="4580964" y="3131171"/>
            <a:ext cx="3030071" cy="3165343"/>
          </a:xfrm>
          <a:prstGeom prst="roundRect">
            <a:avLst>
              <a:gd name="adj" fmla="val 135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13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9DA6-8884-C63B-228E-78EDCCEB5E3A}"/>
              </a:ext>
            </a:extLst>
          </p:cNvPr>
          <p:cNvSpPr>
            <a:spLocks noGrp="1"/>
          </p:cNvSpPr>
          <p:nvPr>
            <p:ph type="title"/>
          </p:nvPr>
        </p:nvSpPr>
        <p:spPr>
          <a:xfrm>
            <a:off x="312111" y="2040467"/>
            <a:ext cx="4054574" cy="1371600"/>
          </a:xfrm>
        </p:spPr>
        <p:txBody>
          <a:bodyPr>
            <a:normAutofit/>
          </a:bodyPr>
          <a:lstStyle/>
          <a:p>
            <a:r>
              <a:rPr lang="en-US" dirty="0">
                <a:latin typeface="Century Gothic" panose="020B0502020202020204" pitchFamily="34" charset="0"/>
                <a:cs typeface="Times New Roman" panose="02020603050405020304" pitchFamily="18" charset="0"/>
              </a:rPr>
              <a:t>Using Levenberg-Marquardt algorithm</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8" name="Content Placeholder 27">
            <a:extLst>
              <a:ext uri="{FF2B5EF4-FFF2-40B4-BE49-F238E27FC236}">
                <a16:creationId xmlns:a16="http://schemas.microsoft.com/office/drawing/2014/main" id="{2E0BA4D4-7484-3DEB-4405-FF31F123EA9A}"/>
              </a:ext>
            </a:extLst>
          </p:cNvPr>
          <p:cNvSpPr>
            <a:spLocks noGrp="1"/>
          </p:cNvSpPr>
          <p:nvPr>
            <p:ph idx="1"/>
          </p:nvPr>
        </p:nvSpPr>
        <p:spPr/>
        <p:txBody>
          <a:bodyPr/>
          <a:lstStyle/>
          <a:p>
            <a:endParaRPr lang="en-IN"/>
          </a:p>
        </p:txBody>
      </p:sp>
      <p:sp>
        <p:nvSpPr>
          <p:cNvPr id="29" name="Text Placeholder 28">
            <a:extLst>
              <a:ext uri="{FF2B5EF4-FFF2-40B4-BE49-F238E27FC236}">
                <a16:creationId xmlns:a16="http://schemas.microsoft.com/office/drawing/2014/main" id="{E69A4D95-B52D-05A3-4F38-83CC0196D583}"/>
              </a:ext>
            </a:extLst>
          </p:cNvPr>
          <p:cNvSpPr>
            <a:spLocks noGrp="1"/>
          </p:cNvSpPr>
          <p:nvPr>
            <p:ph type="body" sz="half" idx="2"/>
          </p:nvPr>
        </p:nvSpPr>
        <p:spPr>
          <a:xfrm>
            <a:off x="312112" y="3445933"/>
            <a:ext cx="4054574" cy="1828800"/>
          </a:xfrm>
        </p:spPr>
        <p:txBody>
          <a:bodyPr/>
          <a:lstStyle/>
          <a:p>
            <a:r>
              <a:rPr lang="en-US">
                <a:latin typeface="Times New Roman" panose="02020603050405020304" pitchFamily="18" charset="0"/>
                <a:cs typeface="Times New Roman" panose="02020603050405020304" pitchFamily="18" charset="0"/>
              </a:rPr>
              <a:t>Mean Absolute Percent Error (MAPE): 2.14% </a:t>
            </a:r>
          </a:p>
          <a:p>
            <a:r>
              <a:rPr lang="en-US">
                <a:latin typeface="Times New Roman" panose="02020603050405020304" pitchFamily="18" charset="0"/>
                <a:cs typeface="Times New Roman" panose="02020603050405020304" pitchFamily="18" charset="0"/>
              </a:rPr>
              <a:t>Mean Absolute Error (MAE): 285.70 MW</a:t>
            </a:r>
          </a:p>
          <a:p>
            <a:r>
              <a:rPr lang="en-US">
                <a:latin typeface="Times New Roman" panose="02020603050405020304" pitchFamily="18" charset="0"/>
                <a:cs typeface="Times New Roman" panose="02020603050405020304" pitchFamily="18" charset="0"/>
              </a:rPr>
              <a:t>Daily Peak MAPE: 1.97%</a:t>
            </a:r>
            <a:endParaRPr lang="en-IN">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6E25A0B3-79EE-8022-A5AE-518A43FD48A1}"/>
              </a:ext>
            </a:extLst>
          </p:cNvPr>
          <p:cNvPicPr>
            <a:picLocks noChangeAspect="1"/>
          </p:cNvPicPr>
          <p:nvPr/>
        </p:nvPicPr>
        <p:blipFill rotWithShape="1">
          <a:blip r:embed="rId2"/>
          <a:srcRect l="8014" r="8138"/>
          <a:stretch/>
        </p:blipFill>
        <p:spPr>
          <a:xfrm>
            <a:off x="4648200" y="1328868"/>
            <a:ext cx="7231688" cy="4159623"/>
          </a:xfrm>
          <a:prstGeom prst="rect">
            <a:avLst/>
          </a:prstGeom>
        </p:spPr>
      </p:pic>
    </p:spTree>
    <p:extLst>
      <p:ext uri="{BB962C8B-B14F-4D97-AF65-F5344CB8AC3E}">
        <p14:creationId xmlns:p14="http://schemas.microsoft.com/office/powerpoint/2010/main" val="931122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9DA6-8884-C63B-228E-78EDCCEB5E3A}"/>
              </a:ext>
            </a:extLst>
          </p:cNvPr>
          <p:cNvSpPr>
            <a:spLocks noGrp="1"/>
          </p:cNvSpPr>
          <p:nvPr>
            <p:ph type="title"/>
          </p:nvPr>
        </p:nvSpPr>
        <p:spPr>
          <a:xfrm>
            <a:off x="312111" y="2040467"/>
            <a:ext cx="4054574" cy="1371600"/>
          </a:xfrm>
        </p:spPr>
        <p:txBody>
          <a:bodyPr>
            <a:normAutofit fontScale="90000"/>
          </a:bodyPr>
          <a:lstStyle/>
          <a:p>
            <a:r>
              <a:rPr lang="en-US">
                <a:latin typeface="Century Gothic" panose="020B0502020202020204" pitchFamily="34" charset="0"/>
                <a:cs typeface="Times New Roman" panose="02020603050405020304" pitchFamily="18" charset="0"/>
              </a:rPr>
              <a:t>Using Bayesian Regularization algorithm</a:t>
            </a:r>
            <a:br>
              <a:rPr lang="en-US">
                <a:latin typeface="Times New Roman" panose="02020603050405020304" pitchFamily="18" charset="0"/>
                <a:cs typeface="Times New Roman" panose="02020603050405020304" pitchFamily="18" charset="0"/>
              </a:rPr>
            </a:br>
            <a:endParaRPr lang="en-IN">
              <a:latin typeface="Times New Roman" panose="02020603050405020304" pitchFamily="18" charset="0"/>
              <a:cs typeface="Times New Roman" panose="02020603050405020304" pitchFamily="18" charset="0"/>
            </a:endParaRPr>
          </a:p>
        </p:txBody>
      </p:sp>
      <p:sp>
        <p:nvSpPr>
          <p:cNvPr id="29" name="Text Placeholder 28">
            <a:extLst>
              <a:ext uri="{FF2B5EF4-FFF2-40B4-BE49-F238E27FC236}">
                <a16:creationId xmlns:a16="http://schemas.microsoft.com/office/drawing/2014/main" id="{E69A4D95-B52D-05A3-4F38-83CC0196D583}"/>
              </a:ext>
            </a:extLst>
          </p:cNvPr>
          <p:cNvSpPr>
            <a:spLocks noGrp="1"/>
          </p:cNvSpPr>
          <p:nvPr>
            <p:ph type="body" sz="half" idx="2"/>
          </p:nvPr>
        </p:nvSpPr>
        <p:spPr>
          <a:xfrm>
            <a:off x="312112" y="3445933"/>
            <a:ext cx="4054574" cy="1828800"/>
          </a:xfrm>
        </p:spPr>
        <p:txBody>
          <a:bodyPr/>
          <a:lstStyle/>
          <a:p>
            <a:r>
              <a:rPr lang="en-US">
                <a:latin typeface="Times New Roman" panose="02020603050405020304" pitchFamily="18" charset="0"/>
                <a:cs typeface="Times New Roman" panose="02020603050405020304" pitchFamily="18" charset="0"/>
              </a:rPr>
              <a:t>Mean Absolute Percent Error (MAPE): 2.10% </a:t>
            </a:r>
          </a:p>
          <a:p>
            <a:r>
              <a:rPr lang="en-US">
                <a:latin typeface="Times New Roman" panose="02020603050405020304" pitchFamily="18" charset="0"/>
                <a:cs typeface="Times New Roman" panose="02020603050405020304" pitchFamily="18" charset="0"/>
              </a:rPr>
              <a:t>Mean Absolute Error (MAE): 280.69 MW</a:t>
            </a:r>
          </a:p>
          <a:p>
            <a:r>
              <a:rPr lang="en-US">
                <a:latin typeface="Times New Roman" panose="02020603050405020304" pitchFamily="18" charset="0"/>
                <a:cs typeface="Times New Roman" panose="02020603050405020304" pitchFamily="18" charset="0"/>
              </a:rPr>
              <a:t>Daily Peak MAPE: 1.93%</a:t>
            </a:r>
            <a:endParaRPr lang="en-IN">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BEF48CC-972D-85AC-0FEA-882C509502EF}"/>
              </a:ext>
            </a:extLst>
          </p:cNvPr>
          <p:cNvSpPr txBox="1"/>
          <p:nvPr/>
        </p:nvSpPr>
        <p:spPr>
          <a:xfrm>
            <a:off x="7781363" y="3059668"/>
            <a:ext cx="3612777" cy="369332"/>
          </a:xfrm>
          <a:prstGeom prst="rect">
            <a:avLst/>
          </a:prstGeom>
          <a:noFill/>
        </p:spPr>
        <p:txBody>
          <a:bodyPr wrap="square" rtlCol="0">
            <a:spAutoFit/>
          </a:bodyPr>
          <a:lstStyle/>
          <a:p>
            <a:pPr lvl="1"/>
            <a:r>
              <a:rPr lang="en-US">
                <a:latin typeface="Times New Roman" panose="02020603050405020304" pitchFamily="18" charset="0"/>
                <a:cs typeface="Times New Roman" panose="02020603050405020304" pitchFamily="18" charset="0"/>
              </a:rPr>
              <a:t>Levenberg-Marquardt (LM)</a:t>
            </a:r>
          </a:p>
        </p:txBody>
      </p:sp>
      <p:pic>
        <p:nvPicPr>
          <p:cNvPr id="4" name="Picture 3">
            <a:extLst>
              <a:ext uri="{FF2B5EF4-FFF2-40B4-BE49-F238E27FC236}">
                <a16:creationId xmlns:a16="http://schemas.microsoft.com/office/drawing/2014/main" id="{4C244087-C6C2-9046-B969-CA17A3562447}"/>
              </a:ext>
            </a:extLst>
          </p:cNvPr>
          <p:cNvPicPr>
            <a:picLocks noChangeAspect="1"/>
          </p:cNvPicPr>
          <p:nvPr/>
        </p:nvPicPr>
        <p:blipFill rotWithShape="1">
          <a:blip r:embed="rId2"/>
          <a:srcRect l="8091" r="7963"/>
          <a:stretch/>
        </p:blipFill>
        <p:spPr>
          <a:xfrm>
            <a:off x="4638196" y="1331807"/>
            <a:ext cx="7241692" cy="4160520"/>
          </a:xfrm>
          <a:prstGeom prst="rect">
            <a:avLst/>
          </a:prstGeom>
        </p:spPr>
      </p:pic>
    </p:spTree>
    <p:extLst>
      <p:ext uri="{BB962C8B-B14F-4D97-AF65-F5344CB8AC3E}">
        <p14:creationId xmlns:p14="http://schemas.microsoft.com/office/powerpoint/2010/main" val="234899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9DA6-8884-C63B-228E-78EDCCEB5E3A}"/>
              </a:ext>
            </a:extLst>
          </p:cNvPr>
          <p:cNvSpPr>
            <a:spLocks noGrp="1"/>
          </p:cNvSpPr>
          <p:nvPr>
            <p:ph type="title"/>
          </p:nvPr>
        </p:nvSpPr>
        <p:spPr>
          <a:xfrm>
            <a:off x="312111" y="2040467"/>
            <a:ext cx="4054574" cy="1371600"/>
          </a:xfrm>
        </p:spPr>
        <p:txBody>
          <a:bodyPr>
            <a:normAutofit fontScale="90000"/>
          </a:bodyPr>
          <a:lstStyle/>
          <a:p>
            <a:r>
              <a:rPr lang="en-US">
                <a:latin typeface="Century Gothic" panose="020B0502020202020204" pitchFamily="34" charset="0"/>
                <a:cs typeface="Times New Roman" panose="02020603050405020304" pitchFamily="18" charset="0"/>
              </a:rPr>
              <a:t>Using Scaled Conjugate Gradient algorithm</a:t>
            </a:r>
            <a:br>
              <a:rPr lang="en-US">
                <a:latin typeface="Century Gothic" panose="020B0502020202020204" pitchFamily="34" charset="0"/>
                <a:cs typeface="Times New Roman" panose="02020603050405020304" pitchFamily="18" charset="0"/>
              </a:rPr>
            </a:br>
            <a:endParaRPr lang="en-IN">
              <a:latin typeface="Century Gothic" panose="020B0502020202020204" pitchFamily="34" charset="0"/>
              <a:cs typeface="Times New Roman" panose="02020603050405020304" pitchFamily="18" charset="0"/>
            </a:endParaRPr>
          </a:p>
        </p:txBody>
      </p:sp>
      <p:sp>
        <p:nvSpPr>
          <p:cNvPr id="28" name="Content Placeholder 27">
            <a:extLst>
              <a:ext uri="{FF2B5EF4-FFF2-40B4-BE49-F238E27FC236}">
                <a16:creationId xmlns:a16="http://schemas.microsoft.com/office/drawing/2014/main" id="{2E0BA4D4-7484-3DEB-4405-FF31F123EA9A}"/>
              </a:ext>
            </a:extLst>
          </p:cNvPr>
          <p:cNvSpPr>
            <a:spLocks noGrp="1"/>
          </p:cNvSpPr>
          <p:nvPr>
            <p:ph idx="1"/>
          </p:nvPr>
        </p:nvSpPr>
        <p:spPr/>
        <p:txBody>
          <a:bodyPr/>
          <a:lstStyle/>
          <a:p>
            <a:endParaRPr lang="en-IN"/>
          </a:p>
        </p:txBody>
      </p:sp>
      <p:sp>
        <p:nvSpPr>
          <p:cNvPr id="29" name="Text Placeholder 28">
            <a:extLst>
              <a:ext uri="{FF2B5EF4-FFF2-40B4-BE49-F238E27FC236}">
                <a16:creationId xmlns:a16="http://schemas.microsoft.com/office/drawing/2014/main" id="{E69A4D95-B52D-05A3-4F38-83CC0196D583}"/>
              </a:ext>
            </a:extLst>
          </p:cNvPr>
          <p:cNvSpPr>
            <a:spLocks noGrp="1"/>
          </p:cNvSpPr>
          <p:nvPr>
            <p:ph type="body" sz="half" idx="2"/>
          </p:nvPr>
        </p:nvSpPr>
        <p:spPr>
          <a:xfrm>
            <a:off x="312112" y="3445933"/>
            <a:ext cx="4054574" cy="1828800"/>
          </a:xfrm>
        </p:spPr>
        <p:txBody>
          <a:bodyPr/>
          <a:lstStyle/>
          <a:p>
            <a:r>
              <a:rPr lang="en-US">
                <a:latin typeface="Times New Roman" panose="02020603050405020304" pitchFamily="18" charset="0"/>
                <a:cs typeface="Times New Roman" panose="02020603050405020304" pitchFamily="18" charset="0"/>
              </a:rPr>
              <a:t>Mean Absolute Percent Error (MAPE): 2.32% </a:t>
            </a:r>
          </a:p>
          <a:p>
            <a:r>
              <a:rPr lang="en-US">
                <a:latin typeface="Times New Roman" panose="02020603050405020304" pitchFamily="18" charset="0"/>
                <a:cs typeface="Times New Roman" panose="02020603050405020304" pitchFamily="18" charset="0"/>
              </a:rPr>
              <a:t>Mean Absolute Error (MAE): 310.19 MW</a:t>
            </a:r>
          </a:p>
          <a:p>
            <a:r>
              <a:rPr lang="en-US">
                <a:latin typeface="Times New Roman" panose="02020603050405020304" pitchFamily="18" charset="0"/>
                <a:cs typeface="Times New Roman" panose="02020603050405020304" pitchFamily="18" charset="0"/>
              </a:rPr>
              <a:t>Daily Peak MAPE: 2.21%</a:t>
            </a:r>
            <a:endParaRPr lang="en-IN">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BEF48CC-972D-85AC-0FEA-882C509502EF}"/>
              </a:ext>
            </a:extLst>
          </p:cNvPr>
          <p:cNvSpPr txBox="1"/>
          <p:nvPr/>
        </p:nvSpPr>
        <p:spPr>
          <a:xfrm>
            <a:off x="7781363" y="3059668"/>
            <a:ext cx="3612777" cy="369332"/>
          </a:xfrm>
          <a:prstGeom prst="rect">
            <a:avLst/>
          </a:prstGeom>
          <a:noFill/>
        </p:spPr>
        <p:txBody>
          <a:bodyPr wrap="square" rtlCol="0">
            <a:spAutoFit/>
          </a:bodyPr>
          <a:lstStyle/>
          <a:p>
            <a:pPr lvl="1"/>
            <a:r>
              <a:rPr lang="en-US">
                <a:latin typeface="Times New Roman" panose="02020603050405020304" pitchFamily="18" charset="0"/>
                <a:cs typeface="Times New Roman" panose="02020603050405020304" pitchFamily="18" charset="0"/>
              </a:rPr>
              <a:t>Levenberg-Marquardt (LM)</a:t>
            </a:r>
          </a:p>
        </p:txBody>
      </p:sp>
      <p:pic>
        <p:nvPicPr>
          <p:cNvPr id="3" name="Content Placeholder 12">
            <a:extLst>
              <a:ext uri="{FF2B5EF4-FFF2-40B4-BE49-F238E27FC236}">
                <a16:creationId xmlns:a16="http://schemas.microsoft.com/office/drawing/2014/main" id="{20423D8C-586F-6EEA-4A59-2EF8EE5F9DA7}"/>
              </a:ext>
            </a:extLst>
          </p:cNvPr>
          <p:cNvPicPr>
            <a:picLocks noChangeAspect="1"/>
          </p:cNvPicPr>
          <p:nvPr/>
        </p:nvPicPr>
        <p:blipFill rotWithShape="1">
          <a:blip r:embed="rId2"/>
          <a:srcRect l="8522" r="8065"/>
          <a:stretch/>
        </p:blipFill>
        <p:spPr>
          <a:xfrm>
            <a:off x="4648200" y="1340772"/>
            <a:ext cx="7195640" cy="4160520"/>
          </a:xfrm>
          <a:prstGeom prst="rect">
            <a:avLst/>
          </a:prstGeom>
        </p:spPr>
      </p:pic>
    </p:spTree>
    <p:extLst>
      <p:ext uri="{BB962C8B-B14F-4D97-AF65-F5344CB8AC3E}">
        <p14:creationId xmlns:p14="http://schemas.microsoft.com/office/powerpoint/2010/main" val="2576915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2497137" y="2633527"/>
            <a:ext cx="7197726" cy="731120"/>
          </a:xfrm>
        </p:spPr>
        <p:txBody>
          <a:bodyPr>
            <a:noAutofit/>
          </a:bodyPr>
          <a:lstStyle/>
          <a:p>
            <a:pPr algn="ctr"/>
            <a:r>
              <a:rPr lang="en-US" sz="5400" dirty="0">
                <a:latin typeface="Century Gothic" panose="020B0502020202020204" pitchFamily="34" charset="0"/>
                <a:cs typeface="Times New Roman" panose="02020603050405020304" pitchFamily="18" charset="0"/>
              </a:rPr>
              <a:t>Module 2</a:t>
            </a:r>
            <a:br>
              <a:rPr lang="en-US" sz="5400" dirty="0">
                <a:latin typeface="Century Gothic" panose="020B0502020202020204" pitchFamily="34" charset="0"/>
                <a:cs typeface="Times New Roman" panose="02020603050405020304" pitchFamily="18" charset="0"/>
              </a:rPr>
            </a:br>
            <a:r>
              <a:rPr lang="en-US" sz="1800" dirty="0">
                <a:latin typeface="Century Gothic" panose="020B0502020202020204" pitchFamily="34" charset="0"/>
                <a:cs typeface="Times New Roman" panose="02020603050405020304" pitchFamily="18" charset="0"/>
              </a:rPr>
              <a:t> </a:t>
            </a:r>
            <a:br>
              <a:rPr lang="en-US" sz="5400" dirty="0">
                <a:latin typeface="Century Gothic" panose="020B0502020202020204" pitchFamily="34" charset="0"/>
                <a:cs typeface="Times New Roman" panose="02020603050405020304" pitchFamily="18" charset="0"/>
              </a:rPr>
            </a:br>
            <a:r>
              <a:rPr lang="en-US" sz="5400" dirty="0">
                <a:latin typeface="Century Gothic" panose="020B0502020202020204" pitchFamily="34" charset="0"/>
                <a:cs typeface="Times New Roman" panose="02020603050405020304" pitchFamily="18" charset="0"/>
              </a:rPr>
              <a:t>deploy </a:t>
            </a:r>
            <a:r>
              <a:rPr lang="en-US" sz="5400" dirty="0" err="1">
                <a:latin typeface="Century Gothic" panose="020B0502020202020204" pitchFamily="34" charset="0"/>
                <a:cs typeface="Times New Roman" panose="02020603050405020304" pitchFamily="18" charset="0"/>
              </a:rPr>
              <a:t>nn</a:t>
            </a:r>
            <a:r>
              <a:rPr lang="en-US" sz="5400" dirty="0">
                <a:latin typeface="Century Gothic" panose="020B0502020202020204" pitchFamily="34" charset="0"/>
                <a:cs typeface="Times New Roman" panose="02020603050405020304" pitchFamily="18" charset="0"/>
              </a:rPr>
              <a:t> model in excel app</a:t>
            </a:r>
            <a:endParaRPr lang="en-IN" sz="5400" dirty="0">
              <a:latin typeface="Century Gothic" panose="020B0502020202020204" pitchFamily="34" charset="0"/>
              <a:cs typeface="Times New Roman" panose="02020603050405020304" pitchFamily="18" charset="0"/>
            </a:endParaRPr>
          </a:p>
        </p:txBody>
      </p:sp>
      <p:pic>
        <p:nvPicPr>
          <p:cNvPr id="2050" name="Picture 2" descr="Training a multi-layer perceptron via conjugate gradients">
            <a:extLst>
              <a:ext uri="{FF2B5EF4-FFF2-40B4-BE49-F238E27FC236}">
                <a16:creationId xmlns:a16="http://schemas.microsoft.com/office/drawing/2014/main" id="{DDF408B1-C658-4B76-25D8-A862AC9676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7" t="3754" r="7490" b="17021"/>
          <a:stretch/>
        </p:blipFill>
        <p:spPr bwMode="auto">
          <a:xfrm>
            <a:off x="1837944" y="3941064"/>
            <a:ext cx="2103120" cy="192938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8F3E5D15-0281-CA32-8CEE-C9C4155F006E}"/>
              </a:ext>
            </a:extLst>
          </p:cNvPr>
          <p:cNvSpPr/>
          <p:nvPr/>
        </p:nvSpPr>
        <p:spPr>
          <a:xfrm>
            <a:off x="4645152" y="4544568"/>
            <a:ext cx="3282696" cy="51206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2054" name="Picture 6" descr="MS Excel Basic Computer Courses, एक्सेल ट्रेनिंग कोर्स, एक्सेल प्रशिक्षण  कोर्स in Koramangala, Bengaluru , Excel Education Institute | ID:  19504788997">
            <a:extLst>
              <a:ext uri="{FF2B5EF4-FFF2-40B4-BE49-F238E27FC236}">
                <a16:creationId xmlns:a16="http://schemas.microsoft.com/office/drawing/2014/main" id="{9A2C9D84-0986-9AB6-B0C2-D15522BCB6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8867299" y="4009608"/>
            <a:ext cx="1718426" cy="186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6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dirty="0">
                <a:latin typeface="Century Gothic" panose="020B0502020202020204" pitchFamily="34" charset="0"/>
              </a:rPr>
              <a:t>4) </a:t>
            </a:r>
            <a:r>
              <a:rPr lang="en-US" dirty="0" err="1">
                <a:latin typeface="Century Gothic" panose="020B0502020202020204" pitchFamily="34" charset="0"/>
              </a:rPr>
              <a:t>LoadDataFilter.m</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893190" y="5244571"/>
            <a:ext cx="11097705" cy="1447800"/>
          </a:xfrm>
        </p:spPr>
        <p:txBody>
          <a:bodyPr/>
          <a:lstStyle/>
          <a:p>
            <a:r>
              <a:rPr lang="en-US" dirty="0">
                <a:latin typeface="Century Gothic" panose="020B0502020202020204" pitchFamily="34" charset="0"/>
              </a:rPr>
              <a:t>To filter and time-shift the load curve data acquired from ISO New England website and save it in a .mat file</a:t>
            </a:r>
            <a:endParaRPr lang="en-IN" dirty="0">
              <a:latin typeface="Century Gothic" panose="020B0502020202020204" pitchFamily="34" charset="0"/>
            </a:endParaRPr>
          </a:p>
        </p:txBody>
      </p:sp>
      <p:pic>
        <p:nvPicPr>
          <p:cNvPr id="2" name="ISO New England - Real-Time Maps and Charts - Google Chrome 2022-10-14 02-52-54">
            <a:hlinkClick r:id="" action="ppaction://media"/>
            <a:extLst>
              <a:ext uri="{FF2B5EF4-FFF2-40B4-BE49-F238E27FC236}">
                <a16:creationId xmlns:a16="http://schemas.microsoft.com/office/drawing/2014/main" id="{7AB1B947-632D-D2A2-E73C-5F267ED87794}"/>
              </a:ext>
            </a:extLst>
          </p:cNvPr>
          <p:cNvPicPr>
            <a:picLocks noChangeAspect="1"/>
          </p:cNvPicPr>
          <p:nvPr>
            <a:videoFile r:link="rId1"/>
            <p:extLst>
              <p:ext uri="{DAA4B4D4-6D71-4841-9C94-3DE7FCFB9230}">
                <p14:media xmlns:p14="http://schemas.microsoft.com/office/powerpoint/2010/main" r:embed="rId2">
                  <p14:trim st="1928" end="1452.3125"/>
                </p14:media>
              </p:ext>
            </p:extLst>
          </p:nvPr>
        </p:nvPicPr>
        <p:blipFill rotWithShape="1">
          <a:blip r:embed="rId4"/>
          <a:srcRect t="4744" b="6747"/>
          <a:stretch/>
        </p:blipFill>
        <p:spPr>
          <a:xfrm>
            <a:off x="1603766" y="894229"/>
            <a:ext cx="9565871" cy="4497903"/>
          </a:xfrm>
          <a:prstGeom prst="rect">
            <a:avLst/>
          </a:prstGeom>
        </p:spPr>
      </p:pic>
    </p:spTree>
    <p:extLst>
      <p:ext uri="{BB962C8B-B14F-4D97-AF65-F5344CB8AC3E}">
        <p14:creationId xmlns:p14="http://schemas.microsoft.com/office/powerpoint/2010/main" val="986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1243D-B464-8252-BF67-40419038C20D}"/>
              </a:ext>
            </a:extLst>
          </p:cNvPr>
          <p:cNvSpPr>
            <a:spLocks noGrp="1"/>
          </p:cNvSpPr>
          <p:nvPr>
            <p:ph type="title"/>
          </p:nvPr>
        </p:nvSpPr>
        <p:spPr>
          <a:xfrm>
            <a:off x="591533" y="278337"/>
            <a:ext cx="10131425" cy="1456267"/>
          </a:xfrm>
        </p:spPr>
        <p:txBody>
          <a:bodyPr/>
          <a:lstStyle/>
          <a:p>
            <a:r>
              <a:rPr lang="en-US">
                <a:latin typeface="Century Gothic" panose="020B0502020202020204" pitchFamily="34" charset="0"/>
              </a:rPr>
              <a:t>Load data To be filtered (2005 rows)</a:t>
            </a:r>
            <a:endParaRPr lang="en-IN">
              <a:latin typeface="Century Gothic" panose="020B0502020202020204" pitchFamily="34" charset="0"/>
            </a:endParaRPr>
          </a:p>
        </p:txBody>
      </p:sp>
      <p:pic>
        <p:nvPicPr>
          <p:cNvPr id="6" name="Picture 5">
            <a:extLst>
              <a:ext uri="{FF2B5EF4-FFF2-40B4-BE49-F238E27FC236}">
                <a16:creationId xmlns:a16="http://schemas.microsoft.com/office/drawing/2014/main" id="{09308669-5E2D-377A-185D-F7D58B3C5D30}"/>
              </a:ext>
            </a:extLst>
          </p:cNvPr>
          <p:cNvPicPr>
            <a:picLocks noChangeAspect="1"/>
          </p:cNvPicPr>
          <p:nvPr/>
        </p:nvPicPr>
        <p:blipFill>
          <a:blip r:embed="rId2"/>
          <a:stretch>
            <a:fillRect/>
          </a:stretch>
        </p:blipFill>
        <p:spPr>
          <a:xfrm>
            <a:off x="3736452" y="1544362"/>
            <a:ext cx="4464868" cy="5035301"/>
          </a:xfrm>
          <a:prstGeom prst="rect">
            <a:avLst/>
          </a:prstGeom>
        </p:spPr>
      </p:pic>
    </p:spTree>
    <p:extLst>
      <p:ext uri="{BB962C8B-B14F-4D97-AF65-F5344CB8AC3E}">
        <p14:creationId xmlns:p14="http://schemas.microsoft.com/office/powerpoint/2010/main" val="99389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lstStyle/>
          <a:p>
            <a:r>
              <a:rPr lang="en-US" dirty="0">
                <a:latin typeface="Century Gothic" panose="020B0502020202020204" pitchFamily="34" charset="0"/>
              </a:rPr>
              <a:t>4) </a:t>
            </a:r>
            <a:r>
              <a:rPr lang="en-US" dirty="0" err="1">
                <a:latin typeface="Century Gothic" panose="020B0502020202020204" pitchFamily="34" charset="0"/>
              </a:rPr>
              <a:t>LoadDataFilter.m</a:t>
            </a:r>
            <a:r>
              <a:rPr lang="en-US" dirty="0">
                <a:latin typeface="Century Gothic" panose="020B0502020202020204" pitchFamily="34" charset="0"/>
              </a:rPr>
              <a:t> (Contd.)</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864910" y="5707315"/>
            <a:ext cx="11097705" cy="865799"/>
          </a:xfrm>
        </p:spPr>
        <p:txBody>
          <a:bodyPr/>
          <a:lstStyle/>
          <a:p>
            <a:r>
              <a:rPr lang="en-US" dirty="0">
                <a:latin typeface="Century Gothic" panose="020B0502020202020204" pitchFamily="34" charset="0"/>
              </a:rPr>
              <a:t>To filter and time-shift the load curve data acquired from ISO New England website and save it in a .mat file</a:t>
            </a:r>
            <a:endParaRPr lang="en-IN" dirty="0">
              <a:latin typeface="Century Gothic" panose="020B0502020202020204" pitchFamily="34" charset="0"/>
            </a:endParaRPr>
          </a:p>
        </p:txBody>
      </p:sp>
      <p:pic>
        <p:nvPicPr>
          <p:cNvPr id="3" name="Picture 2">
            <a:extLst>
              <a:ext uri="{FF2B5EF4-FFF2-40B4-BE49-F238E27FC236}">
                <a16:creationId xmlns:a16="http://schemas.microsoft.com/office/drawing/2014/main" id="{7D3B2B65-6CE0-8DC5-A167-43547DF7142C}"/>
              </a:ext>
            </a:extLst>
          </p:cNvPr>
          <p:cNvPicPr>
            <a:picLocks noChangeAspect="1"/>
          </p:cNvPicPr>
          <p:nvPr/>
        </p:nvPicPr>
        <p:blipFill>
          <a:blip r:embed="rId2"/>
          <a:stretch>
            <a:fillRect/>
          </a:stretch>
        </p:blipFill>
        <p:spPr>
          <a:xfrm>
            <a:off x="1552046" y="1058450"/>
            <a:ext cx="9087907" cy="4553726"/>
          </a:xfrm>
          <a:prstGeom prst="rect">
            <a:avLst/>
          </a:prstGeom>
        </p:spPr>
      </p:pic>
    </p:spTree>
    <p:extLst>
      <p:ext uri="{BB962C8B-B14F-4D97-AF65-F5344CB8AC3E}">
        <p14:creationId xmlns:p14="http://schemas.microsoft.com/office/powerpoint/2010/main" val="365091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E5BB-9B0C-F40B-AD11-E85579DEF26F}"/>
              </a:ext>
            </a:extLst>
          </p:cNvPr>
          <p:cNvSpPr>
            <a:spLocks noGrp="1"/>
          </p:cNvSpPr>
          <p:nvPr>
            <p:ph type="title"/>
          </p:nvPr>
        </p:nvSpPr>
        <p:spPr>
          <a:xfrm>
            <a:off x="685800" y="316045"/>
            <a:ext cx="10131425" cy="1456267"/>
          </a:xfrm>
        </p:spPr>
        <p:txBody>
          <a:bodyPr/>
          <a:lstStyle/>
          <a:p>
            <a:r>
              <a:rPr lang="en-US">
                <a:latin typeface="Century Gothic" panose="020B0502020202020204" pitchFamily="34" charset="0"/>
              </a:rPr>
              <a:t>Filtered load data (168 rows)</a:t>
            </a:r>
            <a:endParaRPr lang="en-IN">
              <a:latin typeface="Century Gothic" panose="020B0502020202020204" pitchFamily="34" charset="0"/>
            </a:endParaRPr>
          </a:p>
        </p:txBody>
      </p:sp>
      <p:pic>
        <p:nvPicPr>
          <p:cNvPr id="4" name="Picture 3">
            <a:extLst>
              <a:ext uri="{FF2B5EF4-FFF2-40B4-BE49-F238E27FC236}">
                <a16:creationId xmlns:a16="http://schemas.microsoft.com/office/drawing/2014/main" id="{7D421DF5-00E6-8577-C361-A9AE02D82AFB}"/>
              </a:ext>
            </a:extLst>
          </p:cNvPr>
          <p:cNvPicPr>
            <a:picLocks noChangeAspect="1"/>
          </p:cNvPicPr>
          <p:nvPr/>
        </p:nvPicPr>
        <p:blipFill>
          <a:blip r:embed="rId2"/>
          <a:stretch>
            <a:fillRect/>
          </a:stretch>
        </p:blipFill>
        <p:spPr>
          <a:xfrm>
            <a:off x="3674442" y="1687397"/>
            <a:ext cx="4154142" cy="4684876"/>
          </a:xfrm>
          <a:prstGeom prst="rect">
            <a:avLst/>
          </a:prstGeom>
        </p:spPr>
      </p:pic>
    </p:spTree>
    <p:extLst>
      <p:ext uri="{BB962C8B-B14F-4D97-AF65-F5344CB8AC3E}">
        <p14:creationId xmlns:p14="http://schemas.microsoft.com/office/powerpoint/2010/main" val="2843609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normAutofit/>
          </a:bodyPr>
          <a:lstStyle/>
          <a:p>
            <a:r>
              <a:rPr lang="en-US" dirty="0">
                <a:latin typeface="Century Gothic" panose="020B0502020202020204" pitchFamily="34" charset="0"/>
              </a:rPr>
              <a:t>5) </a:t>
            </a:r>
            <a:r>
              <a:rPr lang="en-US" dirty="0" err="1">
                <a:latin typeface="Century Gothic" panose="020B0502020202020204" pitchFamily="34" charset="0"/>
              </a:rPr>
              <a:t>DAloadForecasting.m</a:t>
            </a:r>
            <a:r>
              <a:rPr lang="en-US">
                <a:latin typeface="Century Gothic" panose="020B0502020202020204" pitchFamily="34" charset="0"/>
              </a:rPr>
              <a:t> – Part I</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19813" y="6102410"/>
            <a:ext cx="11097705" cy="678425"/>
          </a:xfrm>
        </p:spPr>
        <p:txBody>
          <a:bodyPr>
            <a:normAutofit lnSpcReduction="10000"/>
          </a:bodyPr>
          <a:lstStyle/>
          <a:p>
            <a:r>
              <a:rPr lang="en-US" dirty="0">
                <a:latin typeface="Century Gothic" panose="020B0502020202020204" pitchFamily="34" charset="0"/>
              </a:rPr>
              <a:t>To predict the load forecast for the next day using its date, temperature forecast, historical load data from a week prior and a holiday indicator.</a:t>
            </a:r>
            <a:endParaRPr lang="en-IN" dirty="0">
              <a:latin typeface="Century Gothic" panose="020B0502020202020204" pitchFamily="34" charset="0"/>
            </a:endParaRPr>
          </a:p>
        </p:txBody>
      </p:sp>
      <p:pic>
        <p:nvPicPr>
          <p:cNvPr id="5" name="Picture 4">
            <a:extLst>
              <a:ext uri="{FF2B5EF4-FFF2-40B4-BE49-F238E27FC236}">
                <a16:creationId xmlns:a16="http://schemas.microsoft.com/office/drawing/2014/main" id="{B780A84D-D64C-493B-D4B5-4FCE21449577}"/>
              </a:ext>
            </a:extLst>
          </p:cNvPr>
          <p:cNvPicPr>
            <a:picLocks noChangeAspect="1"/>
          </p:cNvPicPr>
          <p:nvPr/>
        </p:nvPicPr>
        <p:blipFill>
          <a:blip r:embed="rId2"/>
          <a:stretch>
            <a:fillRect/>
          </a:stretch>
        </p:blipFill>
        <p:spPr>
          <a:xfrm>
            <a:off x="1374772" y="963311"/>
            <a:ext cx="8589954" cy="5069844"/>
          </a:xfrm>
          <a:prstGeom prst="rect">
            <a:avLst/>
          </a:prstGeom>
        </p:spPr>
      </p:pic>
    </p:spTree>
    <p:extLst>
      <p:ext uri="{BB962C8B-B14F-4D97-AF65-F5344CB8AC3E}">
        <p14:creationId xmlns:p14="http://schemas.microsoft.com/office/powerpoint/2010/main" val="458944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86DE-ABD0-9B0F-1AA4-3DC71DB36D30}"/>
              </a:ext>
            </a:extLst>
          </p:cNvPr>
          <p:cNvSpPr>
            <a:spLocks noGrp="1"/>
          </p:cNvSpPr>
          <p:nvPr>
            <p:ph type="title"/>
          </p:nvPr>
        </p:nvSpPr>
        <p:spPr/>
        <p:txBody>
          <a:bodyPr/>
          <a:lstStyle/>
          <a:p>
            <a:r>
              <a:rPr lang="en-IN">
                <a:latin typeface="Century Gothic" panose="020B0502020202020204" pitchFamily="34"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33EEB993-FCE6-A68E-56A9-B2800D4CF373}"/>
              </a:ext>
            </a:extLst>
          </p:cNvPr>
          <p:cNvSpPr>
            <a:spLocks noGrp="1"/>
          </p:cNvSpPr>
          <p:nvPr>
            <p:ph idx="1"/>
          </p:nvPr>
        </p:nvSpPr>
        <p:spPr/>
        <p:txBody>
          <a:bodyPr>
            <a:normAutofit/>
          </a:bodyPr>
          <a:lstStyle/>
          <a:p>
            <a:pPr marL="342900" lvl="0" indent="-342900">
              <a:lnSpc>
                <a:spcPct val="107000"/>
              </a:lnSpc>
              <a:buFont typeface="+mj-lt"/>
              <a:buAutoNum type="arabicPeriod"/>
            </a:pPr>
            <a:r>
              <a:rPr lang="en-US" sz="2000">
                <a:effectLst/>
                <a:latin typeface="Calibri" panose="020F0502020204030204" pitchFamily="34" charset="0"/>
                <a:ea typeface="Calibri" panose="020F0502020204030204" pitchFamily="34" charset="0"/>
                <a:cs typeface="Times New Roman" panose="02020603050405020304" pitchFamily="18" charset="0"/>
              </a:rPr>
              <a:t>System dispatchers must anticipate the system load patterns so as to have sufficient generation to satisfy the demand.</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000">
                <a:effectLst/>
                <a:latin typeface="Calibri" panose="020F0502020204030204" pitchFamily="34" charset="0"/>
                <a:ea typeface="Calibri" panose="020F0502020204030204" pitchFamily="34" charset="0"/>
                <a:cs typeface="Times New Roman" panose="02020603050405020304" pitchFamily="18" charset="0"/>
              </a:rPr>
              <a:t>For purely thermal systems, STLF is required for Unit Commitment.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000">
                <a:effectLst/>
                <a:latin typeface="Calibri" panose="020F0502020204030204" pitchFamily="34" charset="0"/>
                <a:ea typeface="Calibri" panose="020F0502020204030204" pitchFamily="34" charset="0"/>
                <a:cs typeface="Times New Roman" panose="02020603050405020304" pitchFamily="18" charset="0"/>
              </a:rPr>
              <a:t>For mixed hydro-thermal system, hydro-thermal coordination is required to schedule the early operation.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2000">
                <a:effectLst/>
                <a:latin typeface="Calibri" panose="020F0502020204030204" pitchFamily="34" charset="0"/>
                <a:ea typeface="Calibri" panose="020F0502020204030204" pitchFamily="34" charset="0"/>
                <a:cs typeface="Times New Roman" panose="02020603050405020304" pitchFamily="18" charset="0"/>
              </a:rPr>
              <a:t>STLF is also used for predictive assessment of the power system security.</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a:p>
        </p:txBody>
      </p:sp>
    </p:spTree>
    <p:extLst>
      <p:ext uri="{BB962C8B-B14F-4D97-AF65-F5344CB8AC3E}">
        <p14:creationId xmlns:p14="http://schemas.microsoft.com/office/powerpoint/2010/main" val="2301896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normAutofit/>
          </a:bodyPr>
          <a:lstStyle/>
          <a:p>
            <a:r>
              <a:rPr lang="en-US">
                <a:latin typeface="Century Gothic" panose="020B0502020202020204" pitchFamily="34" charset="0"/>
              </a:rPr>
              <a:t>5) </a:t>
            </a:r>
            <a:r>
              <a:rPr lang="en-US" err="1">
                <a:latin typeface="Century Gothic" panose="020B0502020202020204" pitchFamily="34" charset="0"/>
              </a:rPr>
              <a:t>DAloadForecasting.m</a:t>
            </a:r>
            <a:r>
              <a:rPr lang="en-US">
                <a:latin typeface="Century Gothic" panose="020B0502020202020204" pitchFamily="34" charset="0"/>
              </a:rPr>
              <a:t> – Part II</a:t>
            </a:r>
            <a:endParaRPr lang="en-IN">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19813" y="6102410"/>
            <a:ext cx="11097705" cy="678425"/>
          </a:xfrm>
        </p:spPr>
        <p:txBody>
          <a:bodyPr>
            <a:normAutofit lnSpcReduction="10000"/>
          </a:bodyPr>
          <a:lstStyle/>
          <a:p>
            <a:r>
              <a:rPr lang="en-US">
                <a:latin typeface="Century Gothic" panose="020B0502020202020204" pitchFamily="34" charset="0"/>
              </a:rPr>
              <a:t>To predict the load forecast for the next day using its date, temperature forecast, historical load data from a week prior and a holiday indicator.</a:t>
            </a:r>
            <a:endParaRPr lang="en-IN">
              <a:latin typeface="Century Gothic" panose="020B0502020202020204" pitchFamily="34" charset="0"/>
            </a:endParaRPr>
          </a:p>
        </p:txBody>
      </p:sp>
      <p:pic>
        <p:nvPicPr>
          <p:cNvPr id="6" name="Picture 5">
            <a:extLst>
              <a:ext uri="{FF2B5EF4-FFF2-40B4-BE49-F238E27FC236}">
                <a16:creationId xmlns:a16="http://schemas.microsoft.com/office/drawing/2014/main" id="{B1456014-04A9-0BAE-9525-E05AB5E86B65}"/>
              </a:ext>
            </a:extLst>
          </p:cNvPr>
          <p:cNvPicPr>
            <a:picLocks noChangeAspect="1"/>
          </p:cNvPicPr>
          <p:nvPr/>
        </p:nvPicPr>
        <p:blipFill>
          <a:blip r:embed="rId2"/>
          <a:stretch>
            <a:fillRect/>
          </a:stretch>
        </p:blipFill>
        <p:spPr>
          <a:xfrm>
            <a:off x="1060124" y="1177617"/>
            <a:ext cx="10501113" cy="4808404"/>
          </a:xfrm>
          <a:prstGeom prst="rect">
            <a:avLst/>
          </a:prstGeom>
        </p:spPr>
      </p:pic>
    </p:spTree>
    <p:extLst>
      <p:ext uri="{BB962C8B-B14F-4D97-AF65-F5344CB8AC3E}">
        <p14:creationId xmlns:p14="http://schemas.microsoft.com/office/powerpoint/2010/main" val="351194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normAutofit/>
          </a:bodyPr>
          <a:lstStyle/>
          <a:p>
            <a:r>
              <a:rPr lang="en-US" dirty="0">
                <a:latin typeface="Century Gothic" panose="020B0502020202020204" pitchFamily="34" charset="0"/>
              </a:rPr>
              <a:t>5) </a:t>
            </a:r>
            <a:r>
              <a:rPr lang="en-US" dirty="0" err="1">
                <a:latin typeface="Century Gothic" panose="020B0502020202020204" pitchFamily="34" charset="0"/>
              </a:rPr>
              <a:t>DAloadForecasting.m</a:t>
            </a:r>
            <a:r>
              <a:rPr lang="en-US" dirty="0">
                <a:latin typeface="Century Gothic" panose="020B0502020202020204" pitchFamily="34" charset="0"/>
              </a:rPr>
              <a:t> (contd.)</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85801" y="5403549"/>
            <a:ext cx="11097705" cy="1447800"/>
          </a:xfrm>
        </p:spPr>
        <p:txBody>
          <a:bodyPr/>
          <a:lstStyle/>
          <a:p>
            <a:r>
              <a:rPr lang="en-US" dirty="0">
                <a:latin typeface="Century Gothic" panose="020B0502020202020204" pitchFamily="34" charset="0"/>
              </a:rPr>
              <a:t>Using the Library Compiler App in MATLAB, we package the </a:t>
            </a:r>
            <a:r>
              <a:rPr lang="en-US" dirty="0" err="1">
                <a:latin typeface="Century Gothic" panose="020B0502020202020204" pitchFamily="34" charset="0"/>
              </a:rPr>
              <a:t>DAloadForecasting</a:t>
            </a:r>
            <a:r>
              <a:rPr lang="en-US" dirty="0">
                <a:latin typeface="Century Gothic" panose="020B0502020202020204" pitchFamily="34" charset="0"/>
              </a:rPr>
              <a:t> function for deployment as an Excel Add-in, and save the generated files.</a:t>
            </a:r>
            <a:endParaRPr lang="en-IN" dirty="0">
              <a:latin typeface="Century Gothic" panose="020B0502020202020204" pitchFamily="34" charset="0"/>
            </a:endParaRPr>
          </a:p>
        </p:txBody>
      </p:sp>
      <p:pic>
        <p:nvPicPr>
          <p:cNvPr id="3" name="Picture 2">
            <a:extLst>
              <a:ext uri="{FF2B5EF4-FFF2-40B4-BE49-F238E27FC236}">
                <a16:creationId xmlns:a16="http://schemas.microsoft.com/office/drawing/2014/main" id="{962BF4B2-54D1-63BC-3F95-2F374C081F9B}"/>
              </a:ext>
            </a:extLst>
          </p:cNvPr>
          <p:cNvPicPr>
            <a:picLocks noChangeAspect="1"/>
          </p:cNvPicPr>
          <p:nvPr/>
        </p:nvPicPr>
        <p:blipFill>
          <a:blip r:embed="rId2"/>
          <a:stretch>
            <a:fillRect/>
          </a:stretch>
        </p:blipFill>
        <p:spPr>
          <a:xfrm>
            <a:off x="1555422" y="963311"/>
            <a:ext cx="8821506" cy="4686425"/>
          </a:xfrm>
          <a:prstGeom prst="rect">
            <a:avLst/>
          </a:prstGeom>
        </p:spPr>
      </p:pic>
    </p:spTree>
    <p:extLst>
      <p:ext uri="{BB962C8B-B14F-4D97-AF65-F5344CB8AC3E}">
        <p14:creationId xmlns:p14="http://schemas.microsoft.com/office/powerpoint/2010/main" val="343784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BB3997-ECC5-6682-FD1F-2D8B9D6FF855}"/>
              </a:ext>
            </a:extLst>
          </p:cNvPr>
          <p:cNvSpPr>
            <a:spLocks noGrp="1"/>
          </p:cNvSpPr>
          <p:nvPr>
            <p:ph type="title"/>
          </p:nvPr>
        </p:nvSpPr>
        <p:spPr>
          <a:xfrm>
            <a:off x="685801" y="284886"/>
            <a:ext cx="10131427" cy="678425"/>
          </a:xfrm>
        </p:spPr>
        <p:txBody>
          <a:bodyPr anchor="t">
            <a:normAutofit/>
          </a:bodyPr>
          <a:lstStyle/>
          <a:p>
            <a:r>
              <a:rPr lang="en-US" dirty="0">
                <a:latin typeface="Century Gothic" panose="020B0502020202020204" pitchFamily="34" charset="0"/>
              </a:rPr>
              <a:t>5) </a:t>
            </a:r>
            <a:r>
              <a:rPr lang="en-US" dirty="0" err="1">
                <a:latin typeface="Century Gothic" panose="020B0502020202020204" pitchFamily="34" charset="0"/>
              </a:rPr>
              <a:t>DAloadForecasting.m</a:t>
            </a:r>
            <a:r>
              <a:rPr lang="en-US" dirty="0">
                <a:latin typeface="Century Gothic" panose="020B0502020202020204" pitchFamily="34" charset="0"/>
              </a:rPr>
              <a:t> (contd.)</a:t>
            </a:r>
            <a:endParaRPr lang="en-IN" dirty="0">
              <a:latin typeface="Century Gothic" panose="020B0502020202020204" pitchFamily="34" charset="0"/>
            </a:endParaRPr>
          </a:p>
        </p:txBody>
      </p:sp>
      <p:sp>
        <p:nvSpPr>
          <p:cNvPr id="9" name="Text Placeholder 8">
            <a:extLst>
              <a:ext uri="{FF2B5EF4-FFF2-40B4-BE49-F238E27FC236}">
                <a16:creationId xmlns:a16="http://schemas.microsoft.com/office/drawing/2014/main" id="{668B7246-D534-4864-D41D-438759D130B9}"/>
              </a:ext>
            </a:extLst>
          </p:cNvPr>
          <p:cNvSpPr>
            <a:spLocks noGrp="1"/>
          </p:cNvSpPr>
          <p:nvPr>
            <p:ph type="body" idx="1"/>
          </p:nvPr>
        </p:nvSpPr>
        <p:spPr>
          <a:xfrm>
            <a:off x="685801" y="5403549"/>
            <a:ext cx="11097705" cy="1447800"/>
          </a:xfrm>
        </p:spPr>
        <p:txBody>
          <a:bodyPr/>
          <a:lstStyle/>
          <a:p>
            <a:r>
              <a:rPr lang="en-US" dirty="0">
                <a:latin typeface="Century Gothic" panose="020B0502020202020204" pitchFamily="34" charset="0"/>
              </a:rPr>
              <a:t>This Macro-Enabled Excel file can be used by an operator to predict the load forecast just by providing temperature forecast and then clicking the compute forecast button.</a:t>
            </a:r>
            <a:endParaRPr lang="en-IN" dirty="0">
              <a:latin typeface="Century Gothic" panose="020B0502020202020204" pitchFamily="34" charset="0"/>
            </a:endParaRPr>
          </a:p>
        </p:txBody>
      </p:sp>
      <p:pic>
        <p:nvPicPr>
          <p:cNvPr id="4" name="Picture 3">
            <a:extLst>
              <a:ext uri="{FF2B5EF4-FFF2-40B4-BE49-F238E27FC236}">
                <a16:creationId xmlns:a16="http://schemas.microsoft.com/office/drawing/2014/main" id="{A5B99CDE-08BF-9A88-60A5-6A99436387BE}"/>
              </a:ext>
            </a:extLst>
          </p:cNvPr>
          <p:cNvPicPr>
            <a:picLocks noChangeAspect="1"/>
          </p:cNvPicPr>
          <p:nvPr/>
        </p:nvPicPr>
        <p:blipFill>
          <a:blip r:embed="rId2"/>
          <a:stretch>
            <a:fillRect/>
          </a:stretch>
        </p:blipFill>
        <p:spPr>
          <a:xfrm>
            <a:off x="2954745" y="936102"/>
            <a:ext cx="5331416" cy="4828544"/>
          </a:xfrm>
          <a:prstGeom prst="rect">
            <a:avLst/>
          </a:prstGeom>
        </p:spPr>
      </p:pic>
    </p:spTree>
    <p:extLst>
      <p:ext uri="{BB962C8B-B14F-4D97-AF65-F5344CB8AC3E}">
        <p14:creationId xmlns:p14="http://schemas.microsoft.com/office/powerpoint/2010/main" val="4151459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4F3F-4C52-8CA8-1CAD-133C9D3A0F4B}"/>
              </a:ext>
            </a:extLst>
          </p:cNvPr>
          <p:cNvSpPr>
            <a:spLocks noGrp="1"/>
          </p:cNvSpPr>
          <p:nvPr>
            <p:ph type="title"/>
          </p:nvPr>
        </p:nvSpPr>
        <p:spPr/>
        <p:txBody>
          <a:bodyPr/>
          <a:lstStyle/>
          <a:p>
            <a:r>
              <a:rPr lang="en-US" dirty="0">
                <a:latin typeface="Century Gothic" panose="020B0502020202020204" pitchFamily="34" charset="0"/>
              </a:rPr>
              <a:t>Conclusion</a:t>
            </a:r>
            <a:endParaRPr lang="en-IN"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3637AC7A-425D-86AB-591A-A043038BAB63}"/>
              </a:ext>
            </a:extLst>
          </p:cNvPr>
          <p:cNvSpPr>
            <a:spLocks noGrp="1"/>
          </p:cNvSpPr>
          <p:nvPr>
            <p:ph idx="1"/>
          </p:nvPr>
        </p:nvSpPr>
        <p:spPr/>
        <p:txBody>
          <a:bodyPr anchor="t">
            <a:normAutofit fontScale="92500" lnSpcReduction="20000"/>
          </a:bodyPr>
          <a:lstStyle/>
          <a:p>
            <a:pPr>
              <a:lnSpc>
                <a:spcPct val="150000"/>
              </a:lnSpc>
            </a:pPr>
            <a:r>
              <a:rPr lang="en-US" dirty="0">
                <a:latin typeface="Century Gothic" panose="020B0502020202020204" pitchFamily="34" charset="0"/>
                <a:cs typeface="Times New Roman" panose="02020603050405020304" pitchFamily="18" charset="0"/>
              </a:rPr>
              <a:t>Load Forecasting results always contain certain degree of error. This error is due to the random nature of the load and human behavior.</a:t>
            </a:r>
          </a:p>
          <a:p>
            <a:pPr>
              <a:lnSpc>
                <a:spcPct val="150000"/>
              </a:lnSpc>
            </a:pPr>
            <a:r>
              <a:rPr lang="en-US" dirty="0">
                <a:latin typeface="Century Gothic" panose="020B0502020202020204" pitchFamily="34" charset="0"/>
                <a:cs typeface="Times New Roman" panose="02020603050405020304" pitchFamily="18" charset="0"/>
              </a:rPr>
              <a:t>The Bayesian Regularization Algorithm gave the best accuracy in predicting the load forecast among the 3 algorithms compared.</a:t>
            </a:r>
          </a:p>
          <a:p>
            <a:pPr>
              <a:lnSpc>
                <a:spcPct val="150000"/>
              </a:lnSpc>
            </a:pPr>
            <a:r>
              <a:rPr lang="en-US" dirty="0">
                <a:latin typeface="Century Gothic" panose="020B0502020202020204" pitchFamily="34" charset="0"/>
                <a:cs typeface="Times New Roman" panose="02020603050405020304" pitchFamily="18" charset="0"/>
              </a:rPr>
              <a:t>The day ahead forecasting is performed using an application made in Excel which requires input of load data of the previous week, temperature and date of the day on which load needs to be forecasted.</a:t>
            </a:r>
          </a:p>
          <a:p>
            <a:pPr>
              <a:lnSpc>
                <a:spcPct val="150000"/>
              </a:lnSpc>
            </a:pPr>
            <a:r>
              <a:rPr lang="en-US" dirty="0">
                <a:latin typeface="Century Gothic" panose="020B0502020202020204" pitchFamily="34" charset="0"/>
                <a:cs typeface="Times New Roman" panose="02020603050405020304" pitchFamily="18" charset="0"/>
              </a:rPr>
              <a:t>For designing a load forecaster, forecasting time and weather of the location have significant effect on the accuracy.</a:t>
            </a:r>
          </a:p>
          <a:p>
            <a:pPr>
              <a:lnSpc>
                <a:spcPct val="150000"/>
              </a:lnSpc>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553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2A3-51D5-DBA6-A4BA-6DF300C585A7}"/>
              </a:ext>
            </a:extLst>
          </p:cNvPr>
          <p:cNvSpPr>
            <a:spLocks noGrp="1"/>
          </p:cNvSpPr>
          <p:nvPr>
            <p:ph type="title"/>
          </p:nvPr>
        </p:nvSpPr>
        <p:spPr>
          <a:xfrm>
            <a:off x="685801" y="0"/>
            <a:ext cx="10131425" cy="1456267"/>
          </a:xfrm>
        </p:spPr>
        <p:txBody>
          <a:bodyPr/>
          <a:lstStyle/>
          <a:p>
            <a:r>
              <a:rPr lang="en-IN" dirty="0">
                <a:latin typeface="Century Gothic" panose="020B0502020202020204" pitchFamily="34"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AA785C7-546E-9D17-F34D-F0E15BF48F8D}"/>
              </a:ext>
            </a:extLst>
          </p:cNvPr>
          <p:cNvSpPr>
            <a:spLocks noGrp="1"/>
          </p:cNvSpPr>
          <p:nvPr>
            <p:ph idx="1"/>
          </p:nvPr>
        </p:nvSpPr>
        <p:spPr>
          <a:xfrm>
            <a:off x="621793" y="1600200"/>
            <a:ext cx="10698479" cy="4564930"/>
          </a:xfrm>
        </p:spPr>
        <p:txBody>
          <a:bodyPr anchor="t">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[1]   G. Gross and F. D. </a:t>
            </a:r>
            <a:r>
              <a:rPr lang="en-US" dirty="0" err="1">
                <a:latin typeface="Times New Roman" panose="02020603050405020304" pitchFamily="18" charset="0"/>
                <a:cs typeface="Times New Roman" panose="02020603050405020304" pitchFamily="18" charset="0"/>
              </a:rPr>
              <a:t>Galiana</a:t>
            </a:r>
            <a:r>
              <a:rPr lang="en-US" dirty="0">
                <a:latin typeface="Times New Roman" panose="02020603050405020304" pitchFamily="18" charset="0"/>
                <a:cs typeface="Times New Roman" panose="02020603050405020304" pitchFamily="18" charset="0"/>
              </a:rPr>
              <a:t>, "Short-term load forecasting," in Proceedings of the IEEE, vol. 75, no. 12, 	pp. 	1558-1573, Dec. 1987,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10.1109/PROC.1987.13927. </a:t>
            </a:r>
          </a:p>
          <a:p>
            <a:pPr marL="0" indent="0" algn="just">
              <a:buNone/>
            </a:pPr>
            <a:r>
              <a:rPr lang="en-US" dirty="0">
                <a:latin typeface="Times New Roman" panose="02020603050405020304" pitchFamily="18" charset="0"/>
                <a:cs typeface="Times New Roman" panose="02020603050405020304" pitchFamily="18" charset="0"/>
              </a:rPr>
              <a:t>[2]   M. S. Thomas and J. D. McDonald, </a:t>
            </a:r>
            <a:r>
              <a:rPr lang="en-US" i="1" dirty="0">
                <a:latin typeface="Times New Roman" panose="02020603050405020304" pitchFamily="18" charset="0"/>
                <a:cs typeface="Times New Roman" panose="02020603050405020304" pitchFamily="18" charset="0"/>
              </a:rPr>
              <a:t>Power System SCADA and Smart Grids, </a:t>
            </a:r>
            <a:r>
              <a:rPr lang="en-US" dirty="0">
                <a:latin typeface="Times New Roman" panose="02020603050405020304" pitchFamily="18" charset="0"/>
                <a:cs typeface="Times New Roman" panose="02020603050405020304" pitchFamily="18" charset="0"/>
              </a:rPr>
              <a:t>Boca Raton, 	Florida, 	USA: 	CRC PRESS, 2015</a:t>
            </a:r>
            <a:r>
              <a:rPr lang="en-US" i="1"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[3]  S. Sharif and J. H. Taylor, “Short-Term Load Forecasting by Feed-forward Neural Networks”, Proc. 	IEEE/ASME First International Energy Conference (IEC 2000), Al Ain, United Arab Emirates. </a:t>
            </a:r>
          </a:p>
          <a:p>
            <a:pPr marL="0" indent="0" algn="just">
              <a:buNone/>
            </a:pPr>
            <a:r>
              <a:rPr lang="en-US" dirty="0">
                <a:latin typeface="Times New Roman" panose="02020603050405020304" pitchFamily="18" charset="0"/>
                <a:cs typeface="Times New Roman" panose="02020603050405020304" pitchFamily="18" charset="0"/>
              </a:rPr>
              <a:t>[4]	“Chapter 4 What is backpropagation really doing?” ,Published Nov 3, 2017,Lesson by Grant  	Sanderson,     	text adaptation by Josh Pullen </a:t>
            </a:r>
          </a:p>
          <a:p>
            <a:pPr marL="0" indent="0" algn="just">
              <a:buNone/>
            </a:pPr>
            <a:r>
              <a:rPr lang="en-US" dirty="0">
                <a:latin typeface="Times New Roman" panose="02020603050405020304" pitchFamily="18" charset="0"/>
                <a:cs typeface="Times New Roman" panose="02020603050405020304" pitchFamily="18" charset="0"/>
              </a:rPr>
              <a:t>[5]	</a:t>
            </a:r>
            <a:r>
              <a:rPr lang="en-IN" dirty="0">
                <a:latin typeface="Times New Roman" panose="02020603050405020304" pitchFamily="18" charset="0"/>
                <a:cs typeface="Times New Roman" panose="02020603050405020304" pitchFamily="18" charset="0"/>
              </a:rPr>
              <a:t>“Levenberg–Marquardt Algorithm - Wikipedia.” </a:t>
            </a:r>
            <a:r>
              <a:rPr lang="en-IN" i="1" dirty="0">
                <a:latin typeface="Times New Roman" panose="02020603050405020304" pitchFamily="18" charset="0"/>
                <a:cs typeface="Times New Roman" panose="02020603050405020304" pitchFamily="18" charset="0"/>
              </a:rPr>
              <a:t>Levenberg–Marquardt Algorithm - Wikipedia</a:t>
            </a:r>
            <a:r>
              <a:rPr lang="en-IN" dirty="0">
                <a:latin typeface="Times New Roman" panose="02020603050405020304" pitchFamily="18" charset="0"/>
                <a:cs typeface="Times New Roman" panose="02020603050405020304" pitchFamily="18" charset="0"/>
              </a:rPr>
              <a:t>, en.wikipedia.org/wiki/Levenberg%E2%80%93Marquardt_algorithm. Accessed 10 Oct. 2022. </a:t>
            </a:r>
          </a:p>
          <a:p>
            <a:pPr marL="0" indent="0" algn="just">
              <a:buNone/>
            </a:pPr>
            <a:r>
              <a:rPr lang="en-US" dirty="0">
                <a:latin typeface="Times New Roman" panose="02020603050405020304" pitchFamily="18" charset="0"/>
                <a:cs typeface="Times New Roman" panose="02020603050405020304" pitchFamily="18" charset="0"/>
              </a:rPr>
              <a:t>[6] Lalit Mohan Saini ,”Peak load forecasting using Bayesian regularization, Resilient and adaptive 	backpropagation learning based artificial neural networks” , Electric Power Systems Research 78 (2008) 1302–1310</a:t>
            </a:r>
          </a:p>
          <a:p>
            <a:pPr marL="0" indent="0" algn="just">
              <a:buNone/>
            </a:pPr>
            <a:r>
              <a:rPr lang="en-US" dirty="0">
                <a:latin typeface="Times New Roman" panose="02020603050405020304" pitchFamily="18" charset="0"/>
                <a:cs typeface="Times New Roman" panose="02020603050405020304" pitchFamily="18" charset="0"/>
              </a:rPr>
              <a:t>[7] Lalit Mohan Saini and Mahender Kumar </a:t>
            </a:r>
            <a:r>
              <a:rPr lang="en-US" dirty="0" err="1">
                <a:latin typeface="Times New Roman" panose="02020603050405020304" pitchFamily="18" charset="0"/>
                <a:cs typeface="Times New Roman" panose="02020603050405020304" pitchFamily="18" charset="0"/>
              </a:rPr>
              <a:t>Soni</a:t>
            </a:r>
            <a:r>
              <a:rPr lang="en-US" dirty="0">
                <a:latin typeface="Times New Roman" panose="02020603050405020304" pitchFamily="18" charset="0"/>
                <a:cs typeface="Times New Roman" panose="02020603050405020304" pitchFamily="18" charset="0"/>
              </a:rPr>
              <a:t>, “Artificial Neural Network-Based Peak Load Forecasting Using Conjugate Gradient Methods”, IEEE TRANSACTIONS ON POWER SYSTEMS, VOL. 17, NO. 3, AUGUST 2002</a:t>
            </a:r>
          </a:p>
          <a:p>
            <a:pPr marL="0" indent="0" algn="just">
              <a:buNone/>
            </a:pPr>
            <a:r>
              <a:rPr lang="en-US" dirty="0">
                <a:latin typeface="Times New Roman" panose="02020603050405020304" pitchFamily="18" charset="0"/>
                <a:cs typeface="Times New Roman" panose="02020603050405020304" pitchFamily="18" charset="0"/>
              </a:rPr>
              <a:t>[8]   </a:t>
            </a:r>
            <a:r>
              <a:rPr lang="en-US" i="1" dirty="0">
                <a:latin typeface="Times New Roman" panose="02020603050405020304" pitchFamily="18" charset="0"/>
                <a:cs typeface="Times New Roman" panose="02020603050405020304" pitchFamily="18" charset="0"/>
              </a:rPr>
              <a:t>MATLAB. </a:t>
            </a:r>
            <a:r>
              <a:rPr lang="en-US" dirty="0">
                <a:latin typeface="Times New Roman" panose="02020603050405020304" pitchFamily="18" charset="0"/>
                <a:cs typeface="Times New Roman" panose="02020603050405020304" pitchFamily="18" charset="0"/>
              </a:rPr>
              <a:t>(R2021.a). </a:t>
            </a:r>
            <a:r>
              <a:rPr lang="en-US" dirty="0" err="1">
                <a:latin typeface="Times New Roman" panose="02020603050405020304" pitchFamily="18" charset="0"/>
                <a:cs typeface="Times New Roman" panose="02020603050405020304" pitchFamily="18" charset="0"/>
              </a:rPr>
              <a:t>Mathworks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78420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3115-E61B-B2C0-9C67-16E4E83E28B8}"/>
              </a:ext>
            </a:extLst>
          </p:cNvPr>
          <p:cNvSpPr>
            <a:spLocks noGrp="1"/>
          </p:cNvSpPr>
          <p:nvPr>
            <p:ph type="title"/>
          </p:nvPr>
        </p:nvSpPr>
        <p:spPr>
          <a:xfrm>
            <a:off x="3342018" y="1627517"/>
            <a:ext cx="5507964" cy="3117011"/>
          </a:xfrm>
        </p:spPr>
        <p:txBody>
          <a:bodyPr>
            <a:normAutofit/>
          </a:bodyPr>
          <a:lstStyle/>
          <a:p>
            <a:r>
              <a:rPr lang="en-US" sz="6000">
                <a:latin typeface="Century Gothic" panose="020B0502020202020204" pitchFamily="34" charset="0"/>
                <a:cs typeface="Times New Roman" panose="02020603050405020304" pitchFamily="18" charset="0"/>
              </a:rPr>
              <a:t>THANK YOU</a:t>
            </a:r>
            <a:endParaRPr lang="en-IN" sz="600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47681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4C5-AF35-5B09-D2A5-043B4CD4239D}"/>
              </a:ext>
            </a:extLst>
          </p:cNvPr>
          <p:cNvSpPr>
            <a:spLocks noGrp="1"/>
          </p:cNvSpPr>
          <p:nvPr>
            <p:ph type="ctrTitle"/>
          </p:nvPr>
        </p:nvSpPr>
        <p:spPr>
          <a:xfrm>
            <a:off x="2497137" y="3063440"/>
            <a:ext cx="7197726" cy="731120"/>
          </a:xfrm>
        </p:spPr>
        <p:txBody>
          <a:bodyPr>
            <a:noAutofit/>
          </a:bodyPr>
          <a:lstStyle/>
          <a:p>
            <a:pPr algn="ctr"/>
            <a:r>
              <a:rPr lang="en-IN" sz="5400">
                <a:latin typeface="Century Gothic" panose="020B0502020202020204" pitchFamily="34" charset="0"/>
                <a:cs typeface="Times New Roman" panose="02020603050405020304" pitchFamily="18" charset="0"/>
              </a:rPr>
              <a:t>METHODOLOGY</a:t>
            </a:r>
          </a:p>
        </p:txBody>
      </p:sp>
    </p:spTree>
    <p:extLst>
      <p:ext uri="{BB962C8B-B14F-4D97-AF65-F5344CB8AC3E}">
        <p14:creationId xmlns:p14="http://schemas.microsoft.com/office/powerpoint/2010/main" val="424476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35F1-530B-7D30-F9C8-051D477399E3}"/>
              </a:ext>
            </a:extLst>
          </p:cNvPr>
          <p:cNvSpPr>
            <a:spLocks noGrp="1"/>
          </p:cNvSpPr>
          <p:nvPr>
            <p:ph type="title"/>
          </p:nvPr>
        </p:nvSpPr>
        <p:spPr/>
        <p:txBody>
          <a:bodyPr/>
          <a:lstStyle/>
          <a:p>
            <a:r>
              <a:rPr lang="en-US">
                <a:latin typeface="Century Gothic" panose="020B0502020202020204" pitchFamily="34" charset="0"/>
                <a:cs typeface="Times New Roman" panose="02020603050405020304" pitchFamily="18" charset="0"/>
              </a:rPr>
              <a:t>BLOCK DIAGRAM</a:t>
            </a:r>
            <a:endParaRPr lang="en-IN">
              <a:latin typeface="Century Gothic" panose="020B0502020202020204" pitchFamily="34" charset="0"/>
              <a:cs typeface="Times New Roman" panose="02020603050405020304" pitchFamily="18" charset="0"/>
            </a:endParaRPr>
          </a:p>
        </p:txBody>
      </p:sp>
      <p:pic>
        <p:nvPicPr>
          <p:cNvPr id="6" name="Content Placeholder 6">
            <a:extLst>
              <a:ext uri="{FF2B5EF4-FFF2-40B4-BE49-F238E27FC236}">
                <a16:creationId xmlns:a16="http://schemas.microsoft.com/office/drawing/2014/main" id="{9D323786-036C-0596-05A9-BB57CD057DC2}"/>
              </a:ext>
            </a:extLst>
          </p:cNvPr>
          <p:cNvPicPr>
            <a:picLocks noChangeAspect="1"/>
          </p:cNvPicPr>
          <p:nvPr/>
        </p:nvPicPr>
        <p:blipFill>
          <a:blip r:embed="rId2"/>
          <a:stretch>
            <a:fillRect/>
          </a:stretch>
        </p:blipFill>
        <p:spPr>
          <a:xfrm>
            <a:off x="389661" y="2323884"/>
            <a:ext cx="11412678" cy="3700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460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219D-6E62-06B8-EC48-430B1B1E691F}"/>
              </a:ext>
            </a:extLst>
          </p:cNvPr>
          <p:cNvSpPr>
            <a:spLocks noGrp="1"/>
          </p:cNvSpPr>
          <p:nvPr>
            <p:ph type="title"/>
          </p:nvPr>
        </p:nvSpPr>
        <p:spPr>
          <a:xfrm>
            <a:off x="506951" y="167686"/>
            <a:ext cx="10131425" cy="1456267"/>
          </a:xfrm>
        </p:spPr>
        <p:txBody>
          <a:bodyPr/>
          <a:lstStyle/>
          <a:p>
            <a:r>
              <a:rPr lang="en-US" dirty="0">
                <a:latin typeface="Century Gothic" panose="020B0502020202020204" pitchFamily="34" charset="0"/>
                <a:cs typeface="Times New Roman" panose="02020603050405020304" pitchFamily="18" charset="0"/>
              </a:rPr>
              <a:t>FEED-FORWARD NEURAL NETWORK</a:t>
            </a:r>
            <a:r>
              <a:rPr lang="en-US" sz="1600" dirty="0">
                <a:latin typeface="Century Gothic" panose="020B0502020202020204" pitchFamily="34" charset="0"/>
                <a:cs typeface="Times New Roman" panose="02020603050405020304" pitchFamily="18" charset="0"/>
              </a:rPr>
              <a:t>[3]</a:t>
            </a:r>
            <a:endParaRPr lang="en-IN" dirty="0">
              <a:latin typeface="Century Gothic" panose="020B050202020202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C6BF702-BDDB-404C-CE07-9ED4E6495023}"/>
              </a:ext>
            </a:extLst>
          </p:cNvPr>
          <p:cNvPicPr>
            <a:picLocks noGrp="1" noChangeAspect="1"/>
          </p:cNvPicPr>
          <p:nvPr>
            <p:ph idx="1"/>
          </p:nvPr>
        </p:nvPicPr>
        <p:blipFill>
          <a:blip r:embed="rId2"/>
          <a:stretch>
            <a:fillRect/>
          </a:stretch>
        </p:blipFill>
        <p:spPr>
          <a:xfrm>
            <a:off x="5831456" y="1487247"/>
            <a:ext cx="5959415" cy="4849384"/>
          </a:xfrm>
        </p:spPr>
      </p:pic>
      <p:sp>
        <p:nvSpPr>
          <p:cNvPr id="8" name="TextBox 7">
            <a:extLst>
              <a:ext uri="{FF2B5EF4-FFF2-40B4-BE49-F238E27FC236}">
                <a16:creationId xmlns:a16="http://schemas.microsoft.com/office/drawing/2014/main" id="{2568D77D-AE0D-559A-C969-5F77EE6140EE}"/>
              </a:ext>
            </a:extLst>
          </p:cNvPr>
          <p:cNvSpPr txBox="1"/>
          <p:nvPr/>
        </p:nvSpPr>
        <p:spPr>
          <a:xfrm>
            <a:off x="862643" y="1915064"/>
            <a:ext cx="4433976" cy="369332"/>
          </a:xfrm>
          <a:prstGeom prst="rect">
            <a:avLst/>
          </a:prstGeom>
          <a:noFill/>
        </p:spPr>
        <p:txBody>
          <a:bodyPr wrap="square" rtlCol="0">
            <a:spAutoFit/>
          </a:bodyPr>
          <a:lstStyle/>
          <a:p>
            <a:endParaRPr lang="en-IN"/>
          </a:p>
        </p:txBody>
      </p:sp>
      <p:sp>
        <p:nvSpPr>
          <p:cNvPr id="9" name="TextBox 8">
            <a:extLst>
              <a:ext uri="{FF2B5EF4-FFF2-40B4-BE49-F238E27FC236}">
                <a16:creationId xmlns:a16="http://schemas.microsoft.com/office/drawing/2014/main" id="{5182BB88-CBD0-3B47-C8A2-41BBEB20156F}"/>
              </a:ext>
            </a:extLst>
          </p:cNvPr>
          <p:cNvSpPr txBox="1"/>
          <p:nvPr/>
        </p:nvSpPr>
        <p:spPr>
          <a:xfrm>
            <a:off x="481072" y="1865225"/>
            <a:ext cx="5082966" cy="4401205"/>
          </a:xfrm>
          <a:prstGeom prst="rect">
            <a:avLst/>
          </a:prstGeom>
          <a:noFill/>
        </p:spPr>
        <p:txBody>
          <a:bodyPr wrap="square" rtlCol="0">
            <a:spAutoFit/>
          </a:bodyPr>
          <a:lstStyle/>
          <a:p>
            <a:r>
              <a:rPr lang="en-US" sz="2000" dirty="0"/>
              <a:t>The FNN is trained to approximate the nonlinear function F</a:t>
            </a:r>
            <a:r>
              <a:rPr lang="en-US" sz="1400" dirty="0"/>
              <a:t>s</a:t>
            </a:r>
            <a:r>
              <a:rPr lang="en-US" sz="2000" dirty="0"/>
              <a:t>(.) between the hourly load and the input variables. The FNN comprises a layer of input units, one or more hidden layer(s) and a layer of output units. An FNN with one hidden layer is shown in Figure. The input layer consists of N</a:t>
            </a:r>
            <a:r>
              <a:rPr lang="en-US" sz="1400" dirty="0"/>
              <a:t>i</a:t>
            </a:r>
            <a:r>
              <a:rPr lang="en-US" sz="2000" dirty="0"/>
              <a:t> inputs. The hidden layer in our NN model has 30 neurons.</a:t>
            </a:r>
          </a:p>
          <a:p>
            <a:endParaRPr lang="en-US" sz="2000" dirty="0"/>
          </a:p>
          <a:p>
            <a:r>
              <a:rPr lang="en-US" sz="2000" dirty="0"/>
              <a:t>Each </a:t>
            </a:r>
            <a:r>
              <a:rPr lang="en-US" sz="2000" dirty="0" err="1"/>
              <a:t>i</a:t>
            </a:r>
            <a:r>
              <a:rPr lang="en-US" sz="1100" dirty="0" err="1"/>
              <a:t>th</a:t>
            </a:r>
            <a:r>
              <a:rPr lang="en-US" sz="2000" dirty="0"/>
              <a:t> input is connected to the each </a:t>
            </a:r>
            <a:r>
              <a:rPr lang="en-US" sz="2000" dirty="0" err="1"/>
              <a:t>j</a:t>
            </a:r>
            <a:r>
              <a:rPr lang="en-US" sz="1200" dirty="0" err="1"/>
              <a:t>th</a:t>
            </a:r>
            <a:r>
              <a:rPr lang="en-US" sz="2000" dirty="0"/>
              <a:t> unit of the hidden layer by a weighting factor, </a:t>
            </a:r>
            <a:r>
              <a:rPr lang="en-US" sz="2000" dirty="0" err="1"/>
              <a:t>W</a:t>
            </a:r>
            <a:r>
              <a:rPr lang="en-US" sz="1200" dirty="0" err="1"/>
              <a:t>ij</a:t>
            </a:r>
            <a:r>
              <a:rPr lang="en-US" sz="2000" dirty="0"/>
              <a:t>. Each unit in the hidden layer, called a neuron, performs a nonlinear transformation of its weighted input signals.</a:t>
            </a:r>
            <a:endParaRPr lang="en-IN" sz="2000" dirty="0"/>
          </a:p>
        </p:txBody>
      </p:sp>
    </p:spTree>
    <p:extLst>
      <p:ext uri="{BB962C8B-B14F-4D97-AF65-F5344CB8AC3E}">
        <p14:creationId xmlns:p14="http://schemas.microsoft.com/office/powerpoint/2010/main" val="238968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454C-8656-72BE-75DC-87893CB6531E}"/>
              </a:ext>
            </a:extLst>
          </p:cNvPr>
          <p:cNvSpPr>
            <a:spLocks noGrp="1"/>
          </p:cNvSpPr>
          <p:nvPr>
            <p:ph type="title"/>
          </p:nvPr>
        </p:nvSpPr>
        <p:spPr>
          <a:xfrm>
            <a:off x="502983" y="179832"/>
            <a:ext cx="10131425" cy="1456267"/>
          </a:xfrm>
        </p:spPr>
        <p:txBody>
          <a:bodyPr/>
          <a:lstStyle/>
          <a:p>
            <a:r>
              <a:rPr lang="en-US" dirty="0">
                <a:latin typeface="Century Gothic" panose="020B0502020202020204" pitchFamily="34" charset="0"/>
                <a:cs typeface="Times New Roman" panose="02020603050405020304" pitchFamily="18" charset="0"/>
              </a:rPr>
              <a:t>BACK PROPAGATION</a:t>
            </a:r>
            <a:r>
              <a:rPr lang="en-US" sz="1600" dirty="0">
                <a:latin typeface="Century Gothic" panose="020B0502020202020204" pitchFamily="34" charset="0"/>
                <a:cs typeface="Times New Roman" panose="02020603050405020304" pitchFamily="18" charset="0"/>
              </a:rPr>
              <a:t>[4]</a:t>
            </a:r>
            <a:endParaRPr lang="en-IN" dirty="0"/>
          </a:p>
        </p:txBody>
      </p:sp>
      <p:pic>
        <p:nvPicPr>
          <p:cNvPr id="1026" name="Picture 2" descr="How Does Back-Propagation in Artificial Neural Networks Work? | by Anas  Al-Masri | Towards Data Science">
            <a:extLst>
              <a:ext uri="{FF2B5EF4-FFF2-40B4-BE49-F238E27FC236}">
                <a16:creationId xmlns:a16="http://schemas.microsoft.com/office/drawing/2014/main" id="{1658A360-BC82-69C5-25A2-531F442F07D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533" t="18741" r="22095" b="4844"/>
          <a:stretch/>
        </p:blipFill>
        <p:spPr bwMode="auto">
          <a:xfrm>
            <a:off x="5568696" y="1864698"/>
            <a:ext cx="6135624" cy="4678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C3F358-4696-5D6E-D041-A178D6F56A4A}"/>
              </a:ext>
            </a:extLst>
          </p:cNvPr>
          <p:cNvSpPr txBox="1"/>
          <p:nvPr/>
        </p:nvSpPr>
        <p:spPr>
          <a:xfrm>
            <a:off x="393192" y="1545336"/>
            <a:ext cx="4983480" cy="4801314"/>
          </a:xfrm>
          <a:prstGeom prst="rect">
            <a:avLst/>
          </a:prstGeom>
          <a:noFill/>
        </p:spPr>
        <p:txBody>
          <a:bodyPr wrap="square" rtlCol="0">
            <a:spAutoFit/>
          </a:bodyPr>
          <a:lstStyle/>
          <a:p>
            <a:r>
              <a:rPr lang="en-US" dirty="0"/>
              <a:t>Back propagation is the algorithm for determining how a single training example would like to nudge the weights and biases. Not just in terms of whether they should go up or down, but in terms of what relative proportions to those changes cause the most rapid decrease to the cost.</a:t>
            </a:r>
          </a:p>
          <a:p>
            <a:r>
              <a:rPr lang="en-US" dirty="0"/>
              <a:t>A true gradient descent step would involve doing this for all your training examples and averaging the desired changes that you get, but that is computationally slow. </a:t>
            </a:r>
          </a:p>
          <a:p>
            <a:endParaRPr lang="en-US" dirty="0"/>
          </a:p>
          <a:p>
            <a:r>
              <a:rPr lang="en-US" dirty="0"/>
              <a:t>So we randomly sub divide data into mini batches and compute each step with respect to a mini batch repeatedly going through all the mini batches and making adjustments, we can converge to a local minimum of the cost function which will make the network better on training examples.</a:t>
            </a:r>
            <a:endParaRPr lang="en-IN" dirty="0"/>
          </a:p>
        </p:txBody>
      </p:sp>
    </p:spTree>
    <p:extLst>
      <p:ext uri="{BB962C8B-B14F-4D97-AF65-F5344CB8AC3E}">
        <p14:creationId xmlns:p14="http://schemas.microsoft.com/office/powerpoint/2010/main" val="395916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3EDE-FCA7-B77E-A70D-5A129FF91A2F}"/>
              </a:ext>
            </a:extLst>
          </p:cNvPr>
          <p:cNvSpPr>
            <a:spLocks noGrp="1"/>
          </p:cNvSpPr>
          <p:nvPr>
            <p:ph type="title"/>
          </p:nvPr>
        </p:nvSpPr>
        <p:spPr/>
        <p:txBody>
          <a:bodyPr/>
          <a:lstStyle/>
          <a:p>
            <a:r>
              <a:rPr lang="en-US" dirty="0">
                <a:latin typeface="Century Gothic" panose="020B0502020202020204" pitchFamily="34" charset="0"/>
                <a:cs typeface="Times New Roman" panose="02020603050405020304" pitchFamily="18" charset="0"/>
              </a:rPr>
              <a:t>NEURAL NETWORK ALGORITHMS</a:t>
            </a:r>
            <a:endParaRPr lang="en-IN" dirty="0">
              <a:latin typeface="Century Gothic" panose="020B0502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850002-0DA0-FBAB-3D21-66E47BBCF50A}"/>
              </a:ext>
            </a:extLst>
          </p:cNvPr>
          <p:cNvSpPr>
            <a:spLocks noGrp="1"/>
          </p:cNvSpPr>
          <p:nvPr>
            <p:ph idx="1"/>
          </p:nvPr>
        </p:nvSpPr>
        <p:spPr/>
        <p:txBody>
          <a:bodyPr anchor="t"/>
          <a:lstStyle/>
          <a:p>
            <a:pPr marL="0" indent="0">
              <a:buNone/>
            </a:pPr>
            <a:r>
              <a:rPr lang="en-US" sz="2000">
                <a:latin typeface="Century Gothic" panose="020B0502020202020204" pitchFamily="34" charset="0"/>
                <a:cs typeface="Times New Roman" panose="02020603050405020304" pitchFamily="18" charset="0"/>
              </a:rPr>
              <a:t>MATLAB provides 3 training algorithms to train a Feed-Forward Neural Network.</a:t>
            </a:r>
          </a:p>
          <a:p>
            <a:pPr lvl="1"/>
            <a:r>
              <a:rPr lang="en-US" sz="1800">
                <a:latin typeface="Century Gothic" panose="020B0502020202020204" pitchFamily="34" charset="0"/>
                <a:cs typeface="Times New Roman" panose="02020603050405020304" pitchFamily="18" charset="0"/>
              </a:rPr>
              <a:t>Levenberg-Marquardt (LM) – Requires more memory but less time</a:t>
            </a:r>
          </a:p>
          <a:p>
            <a:pPr marL="457200" lvl="1" indent="0">
              <a:buNone/>
            </a:pPr>
            <a:endParaRPr lang="en-US" sz="1800">
              <a:latin typeface="Century Gothic" panose="020B0502020202020204" pitchFamily="34" charset="0"/>
              <a:cs typeface="Times New Roman" panose="02020603050405020304" pitchFamily="18" charset="0"/>
            </a:endParaRPr>
          </a:p>
          <a:p>
            <a:pPr lvl="1"/>
            <a:r>
              <a:rPr lang="en-US" sz="1800">
                <a:latin typeface="Century Gothic" panose="020B0502020202020204" pitchFamily="34" charset="0"/>
                <a:cs typeface="Times New Roman" panose="02020603050405020304" pitchFamily="18" charset="0"/>
              </a:rPr>
              <a:t>Bayesian Regularization (BR) - Requires more time, but can result in good 									       generalization for difficult, small or noisy datasets.</a:t>
            </a:r>
          </a:p>
          <a:p>
            <a:pPr marL="457200" lvl="1" indent="0">
              <a:buNone/>
            </a:pPr>
            <a:endParaRPr lang="en-US" sz="1800">
              <a:latin typeface="Century Gothic" panose="020B0502020202020204" pitchFamily="34" charset="0"/>
              <a:cs typeface="Times New Roman" panose="02020603050405020304" pitchFamily="18" charset="0"/>
            </a:endParaRPr>
          </a:p>
          <a:p>
            <a:pPr lvl="1"/>
            <a:r>
              <a:rPr lang="en-US" sz="1800">
                <a:latin typeface="Century Gothic" panose="020B0502020202020204" pitchFamily="34" charset="0"/>
                <a:cs typeface="Times New Roman" panose="02020603050405020304" pitchFamily="18" charset="0"/>
              </a:rPr>
              <a:t>Scaled Conjugate Gradient (SCG) - Requires less memory</a:t>
            </a:r>
          </a:p>
          <a:p>
            <a:pPr lvl="1"/>
            <a:endParaRPr lang="en-US">
              <a:latin typeface="Century Gothic" panose="020B0502020202020204" pitchFamily="34" charset="0"/>
              <a:cs typeface="Times New Roman" panose="02020603050405020304" pitchFamily="18" charset="0"/>
            </a:endParaRPr>
          </a:p>
          <a:p>
            <a:pPr marL="0" indent="0">
              <a:buNone/>
            </a:pPr>
            <a:endParaRPr lang="en-IN">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33697126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623</TotalTime>
  <Words>1991</Words>
  <Application>Microsoft Office PowerPoint</Application>
  <PresentationFormat>Widescreen</PresentationFormat>
  <Paragraphs>142</Paragraphs>
  <Slides>45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Bahnschrift Light</vt:lpstr>
      <vt:lpstr>Calibri</vt:lpstr>
      <vt:lpstr>Calibri Light</vt:lpstr>
      <vt:lpstr>Century Gothic</vt:lpstr>
      <vt:lpstr>Times New Roman</vt:lpstr>
      <vt:lpstr>Celestial</vt:lpstr>
      <vt:lpstr>Electricity Load forecasting using machine learning </vt:lpstr>
      <vt:lpstr>OBJECTIVES</vt:lpstr>
      <vt:lpstr>optimization</vt:lpstr>
      <vt:lpstr>PROBLEM STATEMENT</vt:lpstr>
      <vt:lpstr>METHODOLOGY</vt:lpstr>
      <vt:lpstr>BLOCK DIAGRAM</vt:lpstr>
      <vt:lpstr>FEED-FORWARD NEURAL NETWORK[3]</vt:lpstr>
      <vt:lpstr>BACK PROPAGATION[4]</vt:lpstr>
      <vt:lpstr>NEURAL NETWORK ALGORITHMS</vt:lpstr>
      <vt:lpstr>Levenberg-Marquardt ALGORITHM[5]</vt:lpstr>
      <vt:lpstr>Bayesian regularization ALGORITHM[6]</vt:lpstr>
      <vt:lpstr>scaled conjugate gradient ALGORITHM[7]</vt:lpstr>
      <vt:lpstr>Implementation</vt:lpstr>
      <vt:lpstr>PowerPoint Presentation</vt:lpstr>
      <vt:lpstr>RAW DATA</vt:lpstr>
      <vt:lpstr>PREDICTOR MATRIX</vt:lpstr>
      <vt:lpstr>Input Predictor matrix in MATLAB (2018-2022)</vt:lpstr>
      <vt:lpstr>Functions created in MATLAB</vt:lpstr>
      <vt:lpstr>Module 1   training, testing &amp; error analysis</vt:lpstr>
      <vt:lpstr>1) importData.m</vt:lpstr>
      <vt:lpstr>PowerPoint Presentation</vt:lpstr>
      <vt:lpstr>2) genPredictors.m</vt:lpstr>
      <vt:lpstr>3) LoadScriptNN.m</vt:lpstr>
      <vt:lpstr>3) LoadScriptNN.m</vt:lpstr>
      <vt:lpstr>PowerPoint Presentation</vt:lpstr>
      <vt:lpstr>3) LoadScriptNN.m</vt:lpstr>
      <vt:lpstr>Formula for calculating error</vt:lpstr>
      <vt:lpstr>3) LoadScriptNN.m</vt:lpstr>
      <vt:lpstr>3) LoadScriptNN.m</vt:lpstr>
      <vt:lpstr>Graphical error comparison b/w 3 algorithms</vt:lpstr>
      <vt:lpstr>Using Levenberg-Marquardt algorithm </vt:lpstr>
      <vt:lpstr>Using Bayesian Regularization algorithm </vt:lpstr>
      <vt:lpstr>Using Scaled Conjugate Gradient algorithm </vt:lpstr>
      <vt:lpstr>Module 2   deploy nn model in excel app</vt:lpstr>
      <vt:lpstr>4) LoadDataFilter.m</vt:lpstr>
      <vt:lpstr>Load data To be filtered (2005 rows)</vt:lpstr>
      <vt:lpstr>4) LoadDataFilter.m (Contd.)</vt:lpstr>
      <vt:lpstr>Filtered load data (168 rows)</vt:lpstr>
      <vt:lpstr>5) DAloadForecasting.m – Part I</vt:lpstr>
      <vt:lpstr>5) DAloadForecasting.m – Part II</vt:lpstr>
      <vt:lpstr>5) DAloadForecasting.m (contd.)</vt:lpstr>
      <vt:lpstr>5) DAloadForecasting.m (contd.)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Electricity Load forecasting using machine learning</dc:title>
  <dc:creator>affan abbasi</dc:creator>
  <cp:lastModifiedBy>Ehtesham Ashraf</cp:lastModifiedBy>
  <cp:revision>6</cp:revision>
  <dcterms:created xsi:type="dcterms:W3CDTF">2022-08-28T08:38:27Z</dcterms:created>
  <dcterms:modified xsi:type="dcterms:W3CDTF">2022-10-18T14:05:33Z</dcterms:modified>
</cp:coreProperties>
</file>